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17610138" cy="9906000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8F8F8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5214" autoAdjust="0"/>
  </p:normalViewPr>
  <p:slideViewPr>
    <p:cSldViewPr snapToGrid="0">
      <p:cViewPr>
        <p:scale>
          <a:sx n="71" d="100"/>
          <a:sy n="71" d="100"/>
        </p:scale>
        <p:origin x="900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食品, テーブル, 皿, 屋内 が含まれている画像&#10;&#10;自動的に生成された説明">
            <a:extLst>
              <a:ext uri="{FF2B5EF4-FFF2-40B4-BE49-F238E27FC236}">
                <a16:creationId xmlns:a16="http://schemas.microsoft.com/office/drawing/2014/main" id="{3EB20FCD-1B9C-4469-BB81-A6C059986B7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2" t="-49" r="1452" b="49"/>
          <a:stretch/>
        </p:blipFill>
        <p:spPr>
          <a:xfrm>
            <a:off x="310965" y="1770275"/>
            <a:ext cx="6502311" cy="5030312"/>
          </a:xfrm>
          <a:prstGeom prst="rect">
            <a:avLst/>
          </a:prstGeom>
        </p:spPr>
      </p:pic>
      <p:sp>
        <p:nvSpPr>
          <p:cNvPr id="8" name="字幕 2">
            <a:extLst>
              <a:ext uri="{FF2B5EF4-FFF2-40B4-BE49-F238E27FC236}">
                <a16:creationId xmlns:a16="http://schemas.microsoft.com/office/drawing/2014/main" id="{0B3C8958-C588-4C24-8A5D-1D0CD081C3BF}"/>
              </a:ext>
            </a:extLst>
          </p:cNvPr>
          <p:cNvSpPr txBox="1">
            <a:spLocks/>
          </p:cNvSpPr>
          <p:nvPr userDrawn="1"/>
        </p:nvSpPr>
        <p:spPr>
          <a:xfrm>
            <a:off x="9955821" y="5478794"/>
            <a:ext cx="7350874" cy="3310683"/>
          </a:xfrm>
          <a:prstGeom prst="rect">
            <a:avLst/>
          </a:prstGeom>
        </p:spPr>
        <p:txBody>
          <a:bodyPr>
            <a:noAutofit/>
          </a:bodyPr>
          <a:lstStyle>
            <a:lvl1pPr marL="330190" indent="-330190" algn="l" defTabSz="1320759" rtl="0" eaLnBrk="1" latinLnBrk="0" hangingPunct="1">
              <a:lnSpc>
                <a:spcPct val="90000"/>
              </a:lnSpc>
              <a:spcBef>
                <a:spcPts val="1444"/>
              </a:spcBef>
              <a:buFont typeface="Arial" panose="020B0604020202020204" pitchFamily="34" charset="0"/>
              <a:buChar char="•"/>
              <a:defRPr kumimoji="1" sz="40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0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kumimoji="1" sz="3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50949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kumimoji="1" sz="2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11329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71709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32088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92468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952848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613227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  <a:buFont typeface="+mj-ea"/>
              <a:buAutoNum type="circleNumDbPlain"/>
            </a:pP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炊飯器に研いだ米と五穀ご飯の素、水を入れて炊く。</a:t>
            </a:r>
            <a:endParaRPr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lnSpc>
                <a:spcPct val="100000"/>
              </a:lnSpc>
              <a:buFont typeface="+mj-ea"/>
              <a:buAutoNum type="circleNumDbPlain"/>
            </a:pP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にんじんをピーラーで薄く切る（皮も使用するので捨てない）。</a:t>
            </a:r>
            <a:endParaRPr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lnSpc>
                <a:spcPct val="100000"/>
              </a:lnSpc>
              <a:buFont typeface="+mj-ea"/>
              <a:buAutoNum type="circleNumDbPlain"/>
            </a:pP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のにんじんとツナ缶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缶をフライパンで炒める。しんなりしたら皿に取り出す。</a:t>
            </a:r>
            <a:endParaRPr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lnSpc>
                <a:spcPct val="100000"/>
              </a:lnSpc>
              <a:buFont typeface="+mj-ea"/>
              <a:buAutoNum type="circleNumDbPlain"/>
            </a:pP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鍋でジャガイモをゆでる。芯まで柔らかくなったら鍋から取り出し、皮をむく。</a:t>
            </a:r>
            <a:endParaRPr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lnSpc>
                <a:spcPct val="100000"/>
              </a:lnSpc>
              <a:buFont typeface="+mj-ea"/>
              <a:buAutoNum type="circleNumDbPlain"/>
            </a:pP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ボウルにジャガイモを入れて潰し、ツナ缶、塩コショウ、マヨネーズと一緒にあえる。</a:t>
            </a:r>
            <a:endParaRPr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lnSpc>
                <a:spcPct val="100000"/>
              </a:lnSpc>
              <a:buFont typeface="+mj-ea"/>
              <a:buAutoNum type="circleNumDbPlain"/>
            </a:pP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卵をよく溶き、塩コショウで味を調える。</a:t>
            </a:r>
            <a:endParaRPr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lnSpc>
                <a:spcPct val="100000"/>
              </a:lnSpc>
              <a:buFont typeface="+mj-ea"/>
              <a:buAutoNum type="circleNumDbPlain"/>
            </a:pP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中火のフライパンにバターを引いて、５の卵液を流し込む。菜箸でかき混ぜながら</a:t>
            </a:r>
            <a:b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半熟状態になるまで加熱し、巻き込みながらオムレツの形にする。</a:t>
            </a:r>
            <a:endParaRPr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lnSpc>
                <a:spcPct val="100000"/>
              </a:lnSpc>
              <a:buFont typeface="+mj-ea"/>
              <a:buAutoNum type="circleNumDbPlain"/>
            </a:pP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盛り付け皿にそれぞれ調理したものを盛りつけたら完成。</a:t>
            </a:r>
            <a:endParaRPr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CD7E0B6-4EE9-4A7E-A1A4-7F197962A208}"/>
              </a:ext>
            </a:extLst>
          </p:cNvPr>
          <p:cNvSpPr/>
          <p:nvPr userDrawn="1"/>
        </p:nvSpPr>
        <p:spPr>
          <a:xfrm>
            <a:off x="1944546" y="595690"/>
            <a:ext cx="5995686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/>
              <a:t>五穀オムオムプレート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BD7BB91-9740-4332-A2CD-5FA5422D4EFD}"/>
              </a:ext>
            </a:extLst>
          </p:cNvPr>
          <p:cNvSpPr txBox="1"/>
          <p:nvPr userDrawn="1"/>
        </p:nvSpPr>
        <p:spPr>
          <a:xfrm>
            <a:off x="7269739" y="2520745"/>
            <a:ext cx="10029434" cy="1706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彩りを意識して作りました。五穀ご飯の紫色、ニンジンのオレンジ色、卵の黄色など、素材そのものの色でカラフルに仕上げました。</a:t>
            </a:r>
            <a:endParaRPr kumimoji="1"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kumimoji="1"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ニンジンはさっと炒めることで、加熱による栄養素の損失を少なくしました。</a:t>
            </a:r>
            <a:endParaRPr kumimoji="1"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kumimoji="1"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普通のオムライスと異なり、ケチャップを使っていないのが特徴です。</a:t>
            </a:r>
            <a:endParaRPr kumimoji="1"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kumimoji="1"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卵本来の味を楽しめます。</a:t>
            </a:r>
            <a:endParaRPr kumimoji="1" lang="ja-JP" altLang="en-US" sz="16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BEF6B81-3BE0-40C6-9AB3-B55919EBB83E}"/>
              </a:ext>
            </a:extLst>
          </p:cNvPr>
          <p:cNvSpPr txBox="1"/>
          <p:nvPr userDrawn="1"/>
        </p:nvSpPr>
        <p:spPr>
          <a:xfrm>
            <a:off x="670143" y="7852958"/>
            <a:ext cx="2876393" cy="1669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kumimoji="1"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ダイエット中の人</a:t>
            </a:r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kumimoji="1"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五穀米が好きな人</a:t>
            </a:r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kumimoji="1"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オムライスが好きな人</a:t>
            </a:r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kumimoji="1"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ケチャップが苦手な人</a:t>
            </a:r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kumimoji="1"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卵が好きな人</a:t>
            </a:r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2C3B78E-0C9C-48E9-8A6B-F229C2883584}"/>
              </a:ext>
            </a:extLst>
          </p:cNvPr>
          <p:cNvSpPr txBox="1"/>
          <p:nvPr userDrawn="1"/>
        </p:nvSpPr>
        <p:spPr>
          <a:xfrm>
            <a:off x="3883667" y="7978922"/>
            <a:ext cx="3000588" cy="708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菜箸でかき混ぜながら加熱</a:t>
            </a:r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kumimoji="1"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→半熟になるまで</a:t>
            </a:r>
          </a:p>
        </p:txBody>
      </p:sp>
      <p:graphicFrame>
        <p:nvGraphicFramePr>
          <p:cNvPr id="13" name="表 13">
            <a:extLst>
              <a:ext uri="{FF2B5EF4-FFF2-40B4-BE49-F238E27FC236}">
                <a16:creationId xmlns:a16="http://schemas.microsoft.com/office/drawing/2014/main" id="{1D8880E3-A178-4F13-B148-A90627C1A20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037061068"/>
              </p:ext>
            </p:extLst>
          </p:nvPr>
        </p:nvGraphicFramePr>
        <p:xfrm>
          <a:off x="7025022" y="4476629"/>
          <a:ext cx="2580317" cy="143024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94091">
                  <a:extLst>
                    <a:ext uri="{9D8B030D-6E8A-4147-A177-3AD203B41FA5}">
                      <a16:colId xmlns:a16="http://schemas.microsoft.com/office/drawing/2014/main" val="2470231879"/>
                    </a:ext>
                  </a:extLst>
                </a:gridCol>
                <a:gridCol w="1086226">
                  <a:extLst>
                    <a:ext uri="{9D8B030D-6E8A-4147-A177-3AD203B41FA5}">
                      <a16:colId xmlns:a16="http://schemas.microsoft.com/office/drawing/2014/main" val="734047127"/>
                    </a:ext>
                  </a:extLst>
                </a:gridCol>
              </a:tblGrid>
              <a:tr h="4244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chemeClr val="bg1"/>
                          </a:solidFill>
                        </a:rPr>
                        <a:t>材料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chemeClr val="bg1"/>
                          </a:solidFill>
                        </a:rPr>
                        <a:t>分量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300424"/>
                  </a:ext>
                </a:extLst>
              </a:tr>
              <a:tr h="302601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にんじん</a:t>
                      </a:r>
                    </a:p>
                  </a:txBody>
                  <a:tcPr>
                    <a:lnL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</a:t>
                      </a:r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本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44704878"/>
                  </a:ext>
                </a:extLst>
              </a:tr>
              <a:tr h="302601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ジャガイモ</a:t>
                      </a:r>
                    </a:p>
                  </a:txBody>
                  <a:tcPr>
                    <a:lnL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</a:t>
                      </a:r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個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48718292"/>
                  </a:ext>
                </a:extLst>
              </a:tr>
              <a:tr h="302601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卵</a:t>
                      </a:r>
                    </a:p>
                  </a:txBody>
                  <a:tcPr>
                    <a:lnL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</a:t>
                      </a:r>
                      <a:r>
                        <a:rPr kumimoji="1" lang="ja-JP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個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7158568"/>
                  </a:ext>
                </a:extLst>
              </a:tr>
            </a:tbl>
          </a:graphicData>
        </a:graphic>
      </p:graphicFrame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E64891BD-B077-4AC1-BE6C-477165DCF6E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550543004"/>
              </p:ext>
            </p:extLst>
          </p:nvPr>
        </p:nvGraphicFramePr>
        <p:xfrm>
          <a:off x="7025021" y="6017031"/>
          <a:ext cx="2580317" cy="363185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94091">
                  <a:extLst>
                    <a:ext uri="{9D8B030D-6E8A-4147-A177-3AD203B41FA5}">
                      <a16:colId xmlns:a16="http://schemas.microsoft.com/office/drawing/2014/main" val="2972907463"/>
                    </a:ext>
                  </a:extLst>
                </a:gridCol>
                <a:gridCol w="1086226">
                  <a:extLst>
                    <a:ext uri="{9D8B030D-6E8A-4147-A177-3AD203B41FA5}">
                      <a16:colId xmlns:a16="http://schemas.microsoft.com/office/drawing/2014/main" val="1479093637"/>
                    </a:ext>
                  </a:extLst>
                </a:gridCol>
              </a:tblGrid>
              <a:tr h="330329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五穀ご飯</a:t>
                      </a:r>
                    </a:p>
                  </a:txBody>
                  <a:tcPr>
                    <a:lnL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１５０ｇ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635530"/>
                  </a:ext>
                </a:extLst>
              </a:tr>
              <a:tr h="330329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ツナ缶</a:t>
                      </a:r>
                    </a:p>
                  </a:txBody>
                  <a:tcPr>
                    <a:lnL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</a:t>
                      </a:r>
                      <a:r>
                        <a:rPr kumimoji="1" lang="ja-JP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缶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7743734"/>
                  </a:ext>
                </a:extLst>
              </a:tr>
              <a:tr h="330329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塩コショウ</a:t>
                      </a:r>
                    </a:p>
                  </a:txBody>
                  <a:tcPr>
                    <a:lnL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適量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2755803"/>
                  </a:ext>
                </a:extLst>
              </a:tr>
              <a:tr h="330329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マヨネーズ</a:t>
                      </a:r>
                    </a:p>
                  </a:txBody>
                  <a:tcPr>
                    <a:lnL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３０ｇ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6626407"/>
                  </a:ext>
                </a:extLst>
              </a:tr>
              <a:tr h="330329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バター</a:t>
                      </a:r>
                    </a:p>
                  </a:txBody>
                  <a:tcPr>
                    <a:lnL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１０ｇ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291560"/>
                  </a:ext>
                </a:extLst>
              </a:tr>
              <a:tr h="330329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乾燥パセリ</a:t>
                      </a:r>
                    </a:p>
                  </a:txBody>
                  <a:tcPr>
                    <a:lnL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少々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0813132"/>
                  </a:ext>
                </a:extLst>
              </a:tr>
              <a:tr h="330329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レタス</a:t>
                      </a:r>
                    </a:p>
                  </a:txBody>
                  <a:tcPr>
                    <a:lnL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</a:t>
                      </a:r>
                      <a:r>
                        <a:rPr kumimoji="1" lang="ja-JP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枚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183458"/>
                  </a:ext>
                </a:extLst>
              </a:tr>
              <a:tr h="330329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カイワレ大根</a:t>
                      </a:r>
                    </a:p>
                  </a:txBody>
                  <a:tcPr>
                    <a:lnL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１０ｇ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052100"/>
                  </a:ext>
                </a:extLst>
              </a:tr>
              <a:tr h="330329">
                <a:tc>
                  <a:txBody>
                    <a:bodyPr/>
                    <a:lstStyle/>
                    <a:p>
                      <a:endParaRPr kumimoji="1" lang="ja-JP" altLang="en-US" sz="14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8805099"/>
                  </a:ext>
                </a:extLst>
              </a:tr>
              <a:tr h="329447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7073485"/>
                  </a:ext>
                </a:extLst>
              </a:tr>
              <a:tr h="329447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621043"/>
                  </a:ext>
                </a:extLst>
              </a:tr>
            </a:tbl>
          </a:graphicData>
        </a:graphic>
      </p:graphicFrame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DF98F2F3-7E69-41DE-A444-A4BD97E800B9}"/>
              </a:ext>
            </a:extLst>
          </p:cNvPr>
          <p:cNvGrpSpPr/>
          <p:nvPr userDrawn="1"/>
        </p:nvGrpSpPr>
        <p:grpSpPr>
          <a:xfrm>
            <a:off x="7861152" y="501302"/>
            <a:ext cx="3617512" cy="896934"/>
            <a:chOff x="7758750" y="454974"/>
            <a:chExt cx="5150427" cy="896934"/>
          </a:xfrm>
        </p:grpSpPr>
        <p:sp>
          <p:nvSpPr>
            <p:cNvPr id="16" name="四角形: 角を丸くする 15">
              <a:extLst>
                <a:ext uri="{FF2B5EF4-FFF2-40B4-BE49-F238E27FC236}">
                  <a16:creationId xmlns:a16="http://schemas.microsoft.com/office/drawing/2014/main" id="{D60BACBA-7860-4C38-813A-9ED7114427E0}"/>
                </a:ext>
              </a:extLst>
            </p:cNvPr>
            <p:cNvSpPr/>
            <p:nvPr/>
          </p:nvSpPr>
          <p:spPr>
            <a:xfrm>
              <a:off x="8081683" y="454974"/>
              <a:ext cx="4827494" cy="896934"/>
            </a:xfrm>
            <a:prstGeom prst="roundRect">
              <a:avLst>
                <a:gd name="adj" fmla="val 18166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二等辺三角形 16">
              <a:extLst>
                <a:ext uri="{FF2B5EF4-FFF2-40B4-BE49-F238E27FC236}">
                  <a16:creationId xmlns:a16="http://schemas.microsoft.com/office/drawing/2014/main" id="{578DA834-BE0E-4EBB-B8DD-903454E0DEC5}"/>
                </a:ext>
              </a:extLst>
            </p:cNvPr>
            <p:cNvSpPr/>
            <p:nvPr/>
          </p:nvSpPr>
          <p:spPr>
            <a:xfrm rot="16200000">
              <a:off x="7840738" y="821453"/>
              <a:ext cx="392453" cy="556430"/>
            </a:xfrm>
            <a:prstGeom prst="triangle">
              <a:avLst>
                <a:gd name="adj" fmla="val 47916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DC17DA9-BAE8-4557-B0B3-6A38D4A3D6C7}"/>
              </a:ext>
            </a:extLst>
          </p:cNvPr>
          <p:cNvSpPr/>
          <p:nvPr userDrawn="1"/>
        </p:nvSpPr>
        <p:spPr>
          <a:xfrm>
            <a:off x="8263166" y="626604"/>
            <a:ext cx="3113096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レシピ名を記入！</a:t>
            </a: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4B6B6973-A624-494C-9B1A-C0C38537951B}"/>
              </a:ext>
            </a:extLst>
          </p:cNvPr>
          <p:cNvGrpSpPr/>
          <p:nvPr userDrawn="1"/>
        </p:nvGrpSpPr>
        <p:grpSpPr>
          <a:xfrm>
            <a:off x="10943229" y="1655740"/>
            <a:ext cx="4211606" cy="895919"/>
            <a:chOff x="11803841" y="1766059"/>
            <a:chExt cx="4211606" cy="895919"/>
          </a:xfrm>
        </p:grpSpPr>
        <p:sp>
          <p:nvSpPr>
            <p:cNvPr id="20" name="四角形: 角を丸くする 19">
              <a:extLst>
                <a:ext uri="{FF2B5EF4-FFF2-40B4-BE49-F238E27FC236}">
                  <a16:creationId xmlns:a16="http://schemas.microsoft.com/office/drawing/2014/main" id="{B54DB9F2-27B8-4F62-8F32-83BDDF07ADE8}"/>
                </a:ext>
              </a:extLst>
            </p:cNvPr>
            <p:cNvSpPr/>
            <p:nvPr/>
          </p:nvSpPr>
          <p:spPr>
            <a:xfrm>
              <a:off x="11803841" y="1766059"/>
              <a:ext cx="4211606" cy="646331"/>
            </a:xfrm>
            <a:prstGeom prst="roundRect">
              <a:avLst>
                <a:gd name="adj" fmla="val 18166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二等辺三角形 20">
              <a:extLst>
                <a:ext uri="{FF2B5EF4-FFF2-40B4-BE49-F238E27FC236}">
                  <a16:creationId xmlns:a16="http://schemas.microsoft.com/office/drawing/2014/main" id="{175A3A8A-81F7-4410-83A4-59C970A604A1}"/>
                </a:ext>
              </a:extLst>
            </p:cNvPr>
            <p:cNvSpPr/>
            <p:nvPr/>
          </p:nvSpPr>
          <p:spPr>
            <a:xfrm rot="10800000">
              <a:off x="13686331" y="2271158"/>
              <a:ext cx="392453" cy="390820"/>
            </a:xfrm>
            <a:prstGeom prst="triangle">
              <a:avLst>
                <a:gd name="adj" fmla="val 47916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9E524B62-76FE-4A85-94D2-A0125E900618}"/>
                </a:ext>
              </a:extLst>
            </p:cNvPr>
            <p:cNvSpPr/>
            <p:nvPr/>
          </p:nvSpPr>
          <p:spPr>
            <a:xfrm>
              <a:off x="11803841" y="1766059"/>
              <a:ext cx="4157434" cy="6463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b="1" dirty="0"/>
                <a:t>こだわりを</a:t>
              </a:r>
              <a:r>
                <a:rPr kumimoji="1" lang="en-US" altLang="ja-JP" sz="2400" b="1" dirty="0"/>
                <a:t>100</a:t>
              </a:r>
              <a:r>
                <a:rPr kumimoji="1" lang="ja-JP" altLang="en-US" sz="2400" b="1" dirty="0"/>
                <a:t>字程度で記入</a:t>
              </a:r>
            </a:p>
          </p:txBody>
        </p:sp>
      </p:grp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D1095F57-BC9D-4515-B8B9-B430328E77B6}"/>
              </a:ext>
            </a:extLst>
          </p:cNvPr>
          <p:cNvSpPr/>
          <p:nvPr userDrawn="1"/>
        </p:nvSpPr>
        <p:spPr>
          <a:xfrm>
            <a:off x="9783317" y="5260539"/>
            <a:ext cx="3042402" cy="646331"/>
          </a:xfrm>
          <a:prstGeom prst="roundRect">
            <a:avLst>
              <a:gd name="adj" fmla="val 18166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二等辺三角形 23">
            <a:extLst>
              <a:ext uri="{FF2B5EF4-FFF2-40B4-BE49-F238E27FC236}">
                <a16:creationId xmlns:a16="http://schemas.microsoft.com/office/drawing/2014/main" id="{55B6DF31-581E-434D-BFAE-C71E2E227DD0}"/>
              </a:ext>
            </a:extLst>
          </p:cNvPr>
          <p:cNvSpPr/>
          <p:nvPr userDrawn="1"/>
        </p:nvSpPr>
        <p:spPr>
          <a:xfrm rot="16200000">
            <a:off x="9527776" y="5427030"/>
            <a:ext cx="287294" cy="390820"/>
          </a:xfrm>
          <a:prstGeom prst="triangle">
            <a:avLst>
              <a:gd name="adj" fmla="val 47916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6B193A3C-9F9F-45DD-8D27-B9DDF6BBC9F8}"/>
              </a:ext>
            </a:extLst>
          </p:cNvPr>
          <p:cNvSpPr/>
          <p:nvPr userDrawn="1"/>
        </p:nvSpPr>
        <p:spPr>
          <a:xfrm>
            <a:off x="9694327" y="5260539"/>
            <a:ext cx="3231535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届いた食材を記入</a:t>
            </a:r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1C0D8CFB-8C43-42EC-82FB-B64DEE51CDBF}"/>
              </a:ext>
            </a:extLst>
          </p:cNvPr>
          <p:cNvSpPr/>
          <p:nvPr userDrawn="1"/>
        </p:nvSpPr>
        <p:spPr>
          <a:xfrm>
            <a:off x="9777842" y="6694155"/>
            <a:ext cx="3042402" cy="943774"/>
          </a:xfrm>
          <a:prstGeom prst="roundRect">
            <a:avLst>
              <a:gd name="adj" fmla="val 18166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二等辺三角形 26">
            <a:extLst>
              <a:ext uri="{FF2B5EF4-FFF2-40B4-BE49-F238E27FC236}">
                <a16:creationId xmlns:a16="http://schemas.microsoft.com/office/drawing/2014/main" id="{00114C31-DC8F-4509-A07F-4B43957E23A2}"/>
              </a:ext>
            </a:extLst>
          </p:cNvPr>
          <p:cNvSpPr/>
          <p:nvPr userDrawn="1"/>
        </p:nvSpPr>
        <p:spPr>
          <a:xfrm rot="16200000">
            <a:off x="9522301" y="6860646"/>
            <a:ext cx="287294" cy="390820"/>
          </a:xfrm>
          <a:prstGeom prst="triangle">
            <a:avLst>
              <a:gd name="adj" fmla="val 47916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6C9BDD3A-9156-477F-B9CC-55635D657C38}"/>
              </a:ext>
            </a:extLst>
          </p:cNvPr>
          <p:cNvSpPr/>
          <p:nvPr userDrawn="1"/>
        </p:nvSpPr>
        <p:spPr>
          <a:xfrm>
            <a:off x="9688852" y="6694155"/>
            <a:ext cx="3231535" cy="9437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各自で準備した</a:t>
            </a:r>
            <a:endParaRPr kumimoji="1" lang="en-US" altLang="ja-JP" sz="2400" b="1" dirty="0"/>
          </a:p>
          <a:p>
            <a:pPr algn="ctr"/>
            <a:r>
              <a:rPr kumimoji="1" lang="ja-JP" altLang="en-US" sz="2400" b="1" dirty="0"/>
              <a:t>食材を記入</a:t>
            </a:r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85401710-A459-4DAF-B0B1-E2CC7B5DBC5E}"/>
              </a:ext>
            </a:extLst>
          </p:cNvPr>
          <p:cNvSpPr/>
          <p:nvPr userDrawn="1"/>
        </p:nvSpPr>
        <p:spPr>
          <a:xfrm>
            <a:off x="14253138" y="4699392"/>
            <a:ext cx="3042402" cy="561147"/>
          </a:xfrm>
          <a:prstGeom prst="roundRect">
            <a:avLst>
              <a:gd name="adj" fmla="val 18166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二等辺三角形 29">
            <a:extLst>
              <a:ext uri="{FF2B5EF4-FFF2-40B4-BE49-F238E27FC236}">
                <a16:creationId xmlns:a16="http://schemas.microsoft.com/office/drawing/2014/main" id="{EC9D7745-6559-4B10-842D-422D9A01C45F}"/>
              </a:ext>
            </a:extLst>
          </p:cNvPr>
          <p:cNvSpPr/>
          <p:nvPr userDrawn="1"/>
        </p:nvSpPr>
        <p:spPr>
          <a:xfrm rot="10800000">
            <a:off x="16064773" y="5191751"/>
            <a:ext cx="302677" cy="390820"/>
          </a:xfrm>
          <a:prstGeom prst="triangle">
            <a:avLst>
              <a:gd name="adj" fmla="val 47916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401AB9D6-9461-4C85-BB88-87C644C535E8}"/>
              </a:ext>
            </a:extLst>
          </p:cNvPr>
          <p:cNvSpPr/>
          <p:nvPr userDrawn="1"/>
        </p:nvSpPr>
        <p:spPr>
          <a:xfrm>
            <a:off x="14164148" y="4719918"/>
            <a:ext cx="3231535" cy="5406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作り方を記入</a:t>
            </a:r>
            <a:endParaRPr kumimoji="1" lang="en-US" altLang="ja-JP" sz="2400" b="1" dirty="0"/>
          </a:p>
        </p:txBody>
      </p:sp>
    </p:spTree>
    <p:extLst>
      <p:ext uri="{BB962C8B-B14F-4D97-AF65-F5344CB8AC3E}">
        <p14:creationId xmlns:p14="http://schemas.microsoft.com/office/powerpoint/2010/main" val="1109959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3419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1B11AFB-6F31-4F0B-9FC1-49836400958D}"/>
              </a:ext>
            </a:extLst>
          </p:cNvPr>
          <p:cNvSpPr/>
          <p:nvPr userDrawn="1"/>
        </p:nvSpPr>
        <p:spPr>
          <a:xfrm>
            <a:off x="7025022" y="1786043"/>
            <a:ext cx="10274149" cy="2508733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622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15FA346-147A-4B3C-B3BC-934FC6816FE8}"/>
              </a:ext>
            </a:extLst>
          </p:cNvPr>
          <p:cNvSpPr/>
          <p:nvPr userDrawn="1"/>
        </p:nvSpPr>
        <p:spPr>
          <a:xfrm>
            <a:off x="9805955" y="4469581"/>
            <a:ext cx="7491766" cy="5176438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622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D23E090-A736-4F31-8557-A97A37984528}"/>
              </a:ext>
            </a:extLst>
          </p:cNvPr>
          <p:cNvSpPr/>
          <p:nvPr userDrawn="1"/>
        </p:nvSpPr>
        <p:spPr>
          <a:xfrm>
            <a:off x="303267" y="259977"/>
            <a:ext cx="8746612" cy="132160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b="1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01F629B-D8E7-4D0D-BCB0-00D3EF5AD7F9}"/>
              </a:ext>
            </a:extLst>
          </p:cNvPr>
          <p:cNvSpPr/>
          <p:nvPr userDrawn="1"/>
        </p:nvSpPr>
        <p:spPr>
          <a:xfrm>
            <a:off x="310967" y="1786043"/>
            <a:ext cx="6522719" cy="5008295"/>
          </a:xfrm>
          <a:prstGeom prst="rect">
            <a:avLst/>
          </a:prstGeom>
          <a:solidFill>
            <a:srgbClr val="ED7D31">
              <a:alpha val="50196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424FE93-1D6D-481A-9051-D3598138402F}"/>
              </a:ext>
            </a:extLst>
          </p:cNvPr>
          <p:cNvSpPr/>
          <p:nvPr userDrawn="1"/>
        </p:nvSpPr>
        <p:spPr>
          <a:xfrm>
            <a:off x="3630472" y="6996421"/>
            <a:ext cx="3203214" cy="2649602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B01C84C-CE3A-4891-8C81-DFDD589AF88A}"/>
              </a:ext>
            </a:extLst>
          </p:cNvPr>
          <p:cNvSpPr/>
          <p:nvPr userDrawn="1"/>
        </p:nvSpPr>
        <p:spPr>
          <a:xfrm>
            <a:off x="7025022" y="1788477"/>
            <a:ext cx="3304049" cy="643968"/>
          </a:xfrm>
          <a:prstGeom prst="rect">
            <a:avLst/>
          </a:prstGeom>
          <a:solidFill>
            <a:srgbClr val="ED7D31"/>
          </a:solidFill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622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439873C8-79FD-4B37-AA54-2263AA4EE5BC}"/>
              </a:ext>
            </a:extLst>
          </p:cNvPr>
          <p:cNvSpPr/>
          <p:nvPr userDrawn="1"/>
        </p:nvSpPr>
        <p:spPr>
          <a:xfrm>
            <a:off x="9805956" y="4473073"/>
            <a:ext cx="2255108" cy="650387"/>
          </a:xfrm>
          <a:prstGeom prst="rect">
            <a:avLst/>
          </a:prstGeom>
          <a:solidFill>
            <a:srgbClr val="ED7D31"/>
          </a:solidFill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622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9CF38CA-69BB-4016-B781-DCA037B54152}"/>
              </a:ext>
            </a:extLst>
          </p:cNvPr>
          <p:cNvSpPr txBox="1"/>
          <p:nvPr userDrawn="1"/>
        </p:nvSpPr>
        <p:spPr>
          <a:xfrm>
            <a:off x="10458708" y="4567433"/>
            <a:ext cx="1602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</a:rPr>
              <a:t>作り方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2E3AAA1-099E-4CDD-A833-8527E62939A0}"/>
              </a:ext>
            </a:extLst>
          </p:cNvPr>
          <p:cNvSpPr txBox="1"/>
          <p:nvPr userDrawn="1"/>
        </p:nvSpPr>
        <p:spPr>
          <a:xfrm>
            <a:off x="1830631" y="3940833"/>
            <a:ext cx="3365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>
                <a:solidFill>
                  <a:schemeClr val="bg1"/>
                </a:solidFill>
              </a:rPr>
              <a:t>写真を挿入</a:t>
            </a:r>
          </a:p>
        </p:txBody>
      </p:sp>
      <p:pic>
        <p:nvPicPr>
          <p:cNvPr id="18" name="グラフィックス 17">
            <a:extLst>
              <a:ext uri="{FF2B5EF4-FFF2-40B4-BE49-F238E27FC236}">
                <a16:creationId xmlns:a16="http://schemas.microsoft.com/office/drawing/2014/main" id="{1A75949C-6EE5-43F4-BB20-4256A4F887F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73732" y="4567432"/>
            <a:ext cx="568718" cy="461665"/>
          </a:xfrm>
          <a:prstGeom prst="rect">
            <a:avLst/>
          </a:prstGeom>
        </p:spPr>
      </p:pic>
      <p:pic>
        <p:nvPicPr>
          <p:cNvPr id="19" name="図 18" descr="光 が含まれている画像&#10;&#10;自動的に生成された説明">
            <a:extLst>
              <a:ext uri="{FF2B5EF4-FFF2-40B4-BE49-F238E27FC236}">
                <a16:creationId xmlns:a16="http://schemas.microsoft.com/office/drawing/2014/main" id="{392084D6-B016-48AC-8E6B-12847E36814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021" y="259976"/>
            <a:ext cx="1321610" cy="1321610"/>
          </a:xfrm>
          <a:prstGeom prst="rect">
            <a:avLst/>
          </a:prstGeom>
        </p:spPr>
      </p:pic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5DD6415D-F5CA-407C-A041-A7435D188580}"/>
              </a:ext>
            </a:extLst>
          </p:cNvPr>
          <p:cNvSpPr/>
          <p:nvPr userDrawn="1"/>
        </p:nvSpPr>
        <p:spPr>
          <a:xfrm>
            <a:off x="303267" y="6992848"/>
            <a:ext cx="3121451" cy="554799"/>
          </a:xfrm>
          <a:prstGeom prst="rect">
            <a:avLst/>
          </a:prstGeom>
          <a:solidFill>
            <a:srgbClr val="ED7D31"/>
          </a:solidFill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622"/>
          </a:p>
        </p:txBody>
      </p:sp>
      <p:sp>
        <p:nvSpPr>
          <p:cNvPr id="21" name="二等辺三角形 20">
            <a:extLst>
              <a:ext uri="{FF2B5EF4-FFF2-40B4-BE49-F238E27FC236}">
                <a16:creationId xmlns:a16="http://schemas.microsoft.com/office/drawing/2014/main" id="{0B710A40-0C3F-4AA1-85A0-5C1AD8C67683}"/>
              </a:ext>
            </a:extLst>
          </p:cNvPr>
          <p:cNvSpPr/>
          <p:nvPr userDrawn="1"/>
        </p:nvSpPr>
        <p:spPr>
          <a:xfrm rot="10800000">
            <a:off x="509021" y="7494430"/>
            <a:ext cx="438969" cy="330055"/>
          </a:xfrm>
          <a:prstGeom prst="triangle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64563CD-96D8-47D5-9D2A-6CEBDF4B8FE8}"/>
              </a:ext>
            </a:extLst>
          </p:cNvPr>
          <p:cNvSpPr txBox="1"/>
          <p:nvPr userDrawn="1"/>
        </p:nvSpPr>
        <p:spPr>
          <a:xfrm>
            <a:off x="509021" y="7085901"/>
            <a:ext cx="2790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</a:rPr>
              <a:t>こんな人におすすめ！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6E362968-04C3-4A98-8000-0E3462E20BBF}"/>
              </a:ext>
            </a:extLst>
          </p:cNvPr>
          <p:cNvSpPr/>
          <p:nvPr userDrawn="1"/>
        </p:nvSpPr>
        <p:spPr>
          <a:xfrm>
            <a:off x="310967" y="6992849"/>
            <a:ext cx="3121451" cy="2649602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9E60981F-9D2A-4B8E-B242-B84D98CE9F8C}"/>
              </a:ext>
            </a:extLst>
          </p:cNvPr>
          <p:cNvSpPr/>
          <p:nvPr userDrawn="1"/>
        </p:nvSpPr>
        <p:spPr>
          <a:xfrm>
            <a:off x="3630471" y="7004422"/>
            <a:ext cx="3182805" cy="554799"/>
          </a:xfrm>
          <a:prstGeom prst="rect">
            <a:avLst/>
          </a:prstGeom>
          <a:solidFill>
            <a:srgbClr val="ED7D31"/>
          </a:solidFill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622"/>
          </a:p>
        </p:txBody>
      </p:sp>
      <p:sp>
        <p:nvSpPr>
          <p:cNvPr id="25" name="二等辺三角形 24">
            <a:extLst>
              <a:ext uri="{FF2B5EF4-FFF2-40B4-BE49-F238E27FC236}">
                <a16:creationId xmlns:a16="http://schemas.microsoft.com/office/drawing/2014/main" id="{C952AF8F-C56E-4BBF-8709-D6C00B1FD254}"/>
              </a:ext>
            </a:extLst>
          </p:cNvPr>
          <p:cNvSpPr/>
          <p:nvPr userDrawn="1"/>
        </p:nvSpPr>
        <p:spPr>
          <a:xfrm rot="10800000">
            <a:off x="3826885" y="7506004"/>
            <a:ext cx="447597" cy="330055"/>
          </a:xfrm>
          <a:prstGeom prst="triangle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122F025F-E4A4-4436-9BF7-B6C34D8B6E93}"/>
              </a:ext>
            </a:extLst>
          </p:cNvPr>
          <p:cNvGrpSpPr/>
          <p:nvPr userDrawn="1"/>
        </p:nvGrpSpPr>
        <p:grpSpPr>
          <a:xfrm>
            <a:off x="3966445" y="7039690"/>
            <a:ext cx="2509150" cy="446321"/>
            <a:chOff x="3817859" y="7051264"/>
            <a:chExt cx="2509150" cy="446321"/>
          </a:xfrm>
        </p:grpSpPr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EF354903-5CF6-4207-A852-FCC524072210}"/>
                </a:ext>
              </a:extLst>
            </p:cNvPr>
            <p:cNvSpPr txBox="1"/>
            <p:nvPr/>
          </p:nvSpPr>
          <p:spPr>
            <a:xfrm>
              <a:off x="4137149" y="7097475"/>
              <a:ext cx="21898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b="1" dirty="0">
                  <a:solidFill>
                    <a:schemeClr val="bg1"/>
                  </a:solidFill>
                </a:rPr>
                <a:t>調理時の注意点</a:t>
              </a:r>
            </a:p>
          </p:txBody>
        </p:sp>
        <p:pic>
          <p:nvPicPr>
            <p:cNvPr id="28" name="図 27" descr="挿絵 が含まれている画像&#10;&#10;自動的に生成された説明">
              <a:extLst>
                <a:ext uri="{FF2B5EF4-FFF2-40B4-BE49-F238E27FC236}">
                  <a16:creationId xmlns:a16="http://schemas.microsoft.com/office/drawing/2014/main" id="{BC8CE9E5-6056-4387-92D9-529B20DFB8E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7859" y="7051264"/>
              <a:ext cx="437965" cy="437965"/>
            </a:xfrm>
            <a:prstGeom prst="rect">
              <a:avLst/>
            </a:prstGeom>
          </p:spPr>
        </p:pic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C75FD891-4E4C-4D52-8DD3-0EEEF05082F3}"/>
              </a:ext>
            </a:extLst>
          </p:cNvPr>
          <p:cNvGrpSpPr/>
          <p:nvPr userDrawn="1"/>
        </p:nvGrpSpPr>
        <p:grpSpPr>
          <a:xfrm>
            <a:off x="7154659" y="1824877"/>
            <a:ext cx="3174412" cy="571168"/>
            <a:chOff x="7267946" y="1887620"/>
            <a:chExt cx="3174412" cy="571168"/>
          </a:xfrm>
        </p:grpSpPr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0583612E-9BE5-48BE-8978-023CA6D193EF}"/>
                </a:ext>
              </a:extLst>
            </p:cNvPr>
            <p:cNvSpPr txBox="1"/>
            <p:nvPr/>
          </p:nvSpPr>
          <p:spPr>
            <a:xfrm>
              <a:off x="7797385" y="1997123"/>
              <a:ext cx="26449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400" b="1" dirty="0">
                  <a:solidFill>
                    <a:schemeClr val="bg1"/>
                  </a:solidFill>
                </a:rPr>
                <a:t>こだわりポイント</a:t>
              </a:r>
              <a:endParaRPr kumimoji="1" lang="ja-JP" altLang="en-US" sz="2400" dirty="0">
                <a:solidFill>
                  <a:schemeClr val="bg1"/>
                </a:solidFill>
              </a:endParaRPr>
            </a:p>
          </p:txBody>
        </p:sp>
        <p:pic>
          <p:nvPicPr>
            <p:cNvPr id="31" name="図 30">
              <a:extLst>
                <a:ext uri="{FF2B5EF4-FFF2-40B4-BE49-F238E27FC236}">
                  <a16:creationId xmlns:a16="http://schemas.microsoft.com/office/drawing/2014/main" id="{6052D551-9DB7-4CEE-B687-D56DD6F5429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67946" y="1887620"/>
              <a:ext cx="552043" cy="552043"/>
            </a:xfrm>
            <a:prstGeom prst="rect">
              <a:avLst/>
            </a:prstGeom>
          </p:spPr>
        </p:pic>
      </p:grp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8C9EA0A3-51FD-4305-9394-B8BC9B42B682}"/>
              </a:ext>
            </a:extLst>
          </p:cNvPr>
          <p:cNvCxnSpPr>
            <a:cxnSpLocks/>
          </p:cNvCxnSpPr>
          <p:nvPr userDrawn="1"/>
        </p:nvCxnSpPr>
        <p:spPr>
          <a:xfrm>
            <a:off x="13245708" y="1581586"/>
            <a:ext cx="4052013" cy="0"/>
          </a:xfrm>
          <a:prstGeom prst="line">
            <a:avLst/>
          </a:prstGeom>
          <a:ln w="38100">
            <a:solidFill>
              <a:srgbClr val="ED7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A1033D1A-EDA9-4E66-8383-827B1BA2ED6C}"/>
              </a:ext>
            </a:extLst>
          </p:cNvPr>
          <p:cNvSpPr/>
          <p:nvPr userDrawn="1"/>
        </p:nvSpPr>
        <p:spPr>
          <a:xfrm>
            <a:off x="13248774" y="979872"/>
            <a:ext cx="925976" cy="528870"/>
          </a:xfrm>
          <a:prstGeom prst="rect">
            <a:avLst/>
          </a:prstGeom>
          <a:solidFill>
            <a:srgbClr val="ED7D31"/>
          </a:solidFill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622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C02B3A6A-DCD8-4E17-9D23-5BCC0BCC0935}"/>
              </a:ext>
            </a:extLst>
          </p:cNvPr>
          <p:cNvSpPr txBox="1"/>
          <p:nvPr userDrawn="1"/>
        </p:nvSpPr>
        <p:spPr>
          <a:xfrm>
            <a:off x="13176258" y="998916"/>
            <a:ext cx="1064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</a:rPr>
              <a:t>氏名</a:t>
            </a:r>
          </a:p>
        </p:txBody>
      </p:sp>
    </p:spTree>
    <p:extLst>
      <p:ext uri="{BB962C8B-B14F-4D97-AF65-F5344CB8AC3E}">
        <p14:creationId xmlns:p14="http://schemas.microsoft.com/office/powerpoint/2010/main" val="3867746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0296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13">
            <a:extLst>
              <a:ext uri="{FF2B5EF4-FFF2-40B4-BE49-F238E27FC236}">
                <a16:creationId xmlns:a16="http://schemas.microsoft.com/office/drawing/2014/main" id="{2DD7B3C9-12BA-4218-8766-13341CA7C3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049992"/>
              </p:ext>
            </p:extLst>
          </p:nvPr>
        </p:nvGraphicFramePr>
        <p:xfrm>
          <a:off x="7025022" y="4476629"/>
          <a:ext cx="2580317" cy="163480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94091">
                  <a:extLst>
                    <a:ext uri="{9D8B030D-6E8A-4147-A177-3AD203B41FA5}">
                      <a16:colId xmlns:a16="http://schemas.microsoft.com/office/drawing/2014/main" val="2470231879"/>
                    </a:ext>
                  </a:extLst>
                </a:gridCol>
                <a:gridCol w="1086226">
                  <a:extLst>
                    <a:ext uri="{9D8B030D-6E8A-4147-A177-3AD203B41FA5}">
                      <a16:colId xmlns:a16="http://schemas.microsoft.com/office/drawing/2014/main" val="734047127"/>
                    </a:ext>
                  </a:extLst>
                </a:gridCol>
              </a:tblGrid>
              <a:tr h="4244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chemeClr val="bg1"/>
                          </a:solidFill>
                        </a:rPr>
                        <a:t>材料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chemeClr val="bg1"/>
                          </a:solidFill>
                        </a:rPr>
                        <a:t>分量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300424"/>
                  </a:ext>
                </a:extLst>
              </a:tr>
              <a:tr h="302601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44704878"/>
                  </a:ext>
                </a:extLst>
              </a:tr>
              <a:tr h="302601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48718292"/>
                  </a:ext>
                </a:extLst>
              </a:tr>
              <a:tr h="302601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7158568"/>
                  </a:ext>
                </a:extLst>
              </a:tr>
              <a:tr h="302601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14299967"/>
                  </a:ext>
                </a:extLst>
              </a:tr>
            </a:tbl>
          </a:graphicData>
        </a:graphic>
      </p:graphicFrame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4C6A77B7-B641-4287-BA11-A69D706416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518742"/>
              </p:ext>
            </p:extLst>
          </p:nvPr>
        </p:nvGraphicFramePr>
        <p:xfrm>
          <a:off x="7025022" y="6260099"/>
          <a:ext cx="2580317" cy="33859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94091">
                  <a:extLst>
                    <a:ext uri="{9D8B030D-6E8A-4147-A177-3AD203B41FA5}">
                      <a16:colId xmlns:a16="http://schemas.microsoft.com/office/drawing/2014/main" val="2972907463"/>
                    </a:ext>
                  </a:extLst>
                </a:gridCol>
                <a:gridCol w="1086226">
                  <a:extLst>
                    <a:ext uri="{9D8B030D-6E8A-4147-A177-3AD203B41FA5}">
                      <a16:colId xmlns:a16="http://schemas.microsoft.com/office/drawing/2014/main" val="1479093637"/>
                    </a:ext>
                  </a:extLst>
                </a:gridCol>
              </a:tblGrid>
              <a:tr h="282160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635530"/>
                  </a:ext>
                </a:extLst>
              </a:tr>
              <a:tr h="282160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7743734"/>
                  </a:ext>
                </a:extLst>
              </a:tr>
              <a:tr h="282160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2755803"/>
                  </a:ext>
                </a:extLst>
              </a:tr>
              <a:tr h="282160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6626407"/>
                  </a:ext>
                </a:extLst>
              </a:tr>
              <a:tr h="282160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291560"/>
                  </a:ext>
                </a:extLst>
              </a:tr>
              <a:tr h="282160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0813132"/>
                  </a:ext>
                </a:extLst>
              </a:tr>
              <a:tr h="282160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183458"/>
                  </a:ext>
                </a:extLst>
              </a:tr>
              <a:tr h="282160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052100"/>
                  </a:ext>
                </a:extLst>
              </a:tr>
              <a:tr h="282160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8805099"/>
                  </a:ext>
                </a:extLst>
              </a:tr>
              <a:tr h="282160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3392213"/>
                  </a:ext>
                </a:extLst>
              </a:tr>
              <a:tr h="282160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7073485"/>
                  </a:ext>
                </a:extLst>
              </a:tr>
              <a:tr h="282160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621043"/>
                  </a:ext>
                </a:extLst>
              </a:tr>
            </a:tbl>
          </a:graphicData>
        </a:graphic>
      </p:graphicFrame>
      <p:sp>
        <p:nvSpPr>
          <p:cNvPr id="6" name="字幕 2">
            <a:extLst>
              <a:ext uri="{FF2B5EF4-FFF2-40B4-BE49-F238E27FC236}">
                <a16:creationId xmlns:a16="http://schemas.microsoft.com/office/drawing/2014/main" id="{742685FE-3FAD-4C1E-BE0D-5B8FA6B53BC9}"/>
              </a:ext>
            </a:extLst>
          </p:cNvPr>
          <p:cNvSpPr txBox="1">
            <a:spLocks/>
          </p:cNvSpPr>
          <p:nvPr/>
        </p:nvSpPr>
        <p:spPr>
          <a:xfrm>
            <a:off x="9948299" y="5425005"/>
            <a:ext cx="7350874" cy="3310683"/>
          </a:xfrm>
          <a:prstGeom prst="rect">
            <a:avLst/>
          </a:prstGeom>
        </p:spPr>
        <p:txBody>
          <a:bodyPr>
            <a:noAutofit/>
          </a:bodyPr>
          <a:lstStyle>
            <a:lvl1pPr marL="330190" indent="-330190" algn="l" defTabSz="1320759" rtl="0" eaLnBrk="1" latinLnBrk="0" hangingPunct="1">
              <a:lnSpc>
                <a:spcPct val="90000"/>
              </a:lnSpc>
              <a:spcBef>
                <a:spcPts val="1444"/>
              </a:spcBef>
              <a:buFont typeface="Arial" panose="020B0604020202020204" pitchFamily="34" charset="0"/>
              <a:buChar char="•"/>
              <a:defRPr kumimoji="1" sz="40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0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kumimoji="1" sz="3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50949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kumimoji="1" sz="2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11329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71709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32088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92468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952848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613227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1600" b="1" dirty="0">
                <a:solidFill>
                  <a:schemeClr val="bg2">
                    <a:lumMod val="50000"/>
                  </a:schemeClr>
                </a:solidFill>
              </a:rPr>
              <a:t>作り方を記入</a:t>
            </a:r>
            <a:endParaRPr lang="en-US" altLang="ja-JP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9B625CE-7398-48CE-9362-3F74BF82F071}"/>
              </a:ext>
            </a:extLst>
          </p:cNvPr>
          <p:cNvSpPr/>
          <p:nvPr/>
        </p:nvSpPr>
        <p:spPr>
          <a:xfrm>
            <a:off x="1944546" y="595690"/>
            <a:ext cx="5995686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solidFill>
                  <a:srgbClr val="DDDDDD"/>
                </a:solidFill>
              </a:rPr>
              <a:t>レシピ名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E25B73-0B52-4321-8D20-E2DDE46D0AC3}"/>
              </a:ext>
            </a:extLst>
          </p:cNvPr>
          <p:cNvSpPr txBox="1"/>
          <p:nvPr/>
        </p:nvSpPr>
        <p:spPr>
          <a:xfrm>
            <a:off x="7269739" y="2520745"/>
            <a:ext cx="10029434" cy="425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b="1" dirty="0">
                <a:solidFill>
                  <a:schemeClr val="bg2">
                    <a:lumMod val="50000"/>
                  </a:schemeClr>
                </a:solidFill>
              </a:rPr>
              <a:t>こだわりポイント記入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FFD85AC-51C8-4E71-9593-0D0570CAE26C}"/>
              </a:ext>
            </a:extLst>
          </p:cNvPr>
          <p:cNvSpPr txBox="1"/>
          <p:nvPr/>
        </p:nvSpPr>
        <p:spPr>
          <a:xfrm>
            <a:off x="506349" y="7978921"/>
            <a:ext cx="2876393" cy="426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dirty="0">
                <a:solidFill>
                  <a:schemeClr val="bg2">
                    <a:lumMod val="50000"/>
                  </a:schemeClr>
                </a:solidFill>
              </a:rPr>
              <a:t>記入</a:t>
            </a:r>
            <a:endParaRPr kumimoji="1" lang="en-US" altLang="ja-JP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6A2E47B-D063-428E-9502-481A6560C37F}"/>
              </a:ext>
            </a:extLst>
          </p:cNvPr>
          <p:cNvSpPr txBox="1"/>
          <p:nvPr/>
        </p:nvSpPr>
        <p:spPr>
          <a:xfrm>
            <a:off x="3883667" y="7978922"/>
            <a:ext cx="3000588" cy="426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dirty="0">
                <a:solidFill>
                  <a:schemeClr val="bg2">
                    <a:lumMod val="50000"/>
                  </a:schemeClr>
                </a:solidFill>
              </a:rPr>
              <a:t>注意点を記入</a:t>
            </a:r>
          </a:p>
        </p:txBody>
      </p:sp>
    </p:spTree>
    <p:extLst>
      <p:ext uri="{BB962C8B-B14F-4D97-AF65-F5344CB8AC3E}">
        <p14:creationId xmlns:p14="http://schemas.microsoft.com/office/powerpoint/2010/main" val="1038362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4673</TotalTime>
  <Words>13</Words>
  <Application>Microsoft Office PowerPoint</Application>
  <PresentationFormat>ユーザー設定</PresentationFormat>
  <Paragraphs>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YOSHIKOSHI Moe(gm0033rf)</dc:creator>
  <cp:lastModifiedBy>Hina Nishino</cp:lastModifiedBy>
  <cp:revision>62</cp:revision>
  <cp:lastPrinted>2019-06-08T10:41:54Z</cp:lastPrinted>
  <dcterms:created xsi:type="dcterms:W3CDTF">2019-06-03T11:37:28Z</dcterms:created>
  <dcterms:modified xsi:type="dcterms:W3CDTF">2020-06-01T04:54:10Z</dcterms:modified>
</cp:coreProperties>
</file>