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5" r:id="rId1"/>
  </p:sldMasterIdLst>
  <p:notesMasterIdLst>
    <p:notesMasterId r:id="rId6"/>
  </p:notesMasterIdLst>
  <p:handoutMasterIdLst>
    <p:handoutMasterId r:id="rId7"/>
  </p:handoutMasterIdLst>
  <p:sldIdLst>
    <p:sldId id="1190" r:id="rId2"/>
    <p:sldId id="1191" r:id="rId3"/>
    <p:sldId id="1188" r:id="rId4"/>
    <p:sldId id="1189" r:id="rId5"/>
  </p:sldIdLst>
  <p:sldSz cx="9906000" cy="6858000" type="A4"/>
  <p:notesSz cx="9866313" cy="6735763"/>
  <p:defaultTextStyle>
    <a:defPPr>
      <a:defRPr lang="ja-JP"/>
    </a:defPPr>
    <a:lvl1pPr algn="l" defTabSz="4556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3pPr>
    <a:lvl4pPr marL="1370013" indent="1588" algn="l" defTabSz="4556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4pPr>
    <a:lvl5pPr marL="1827213" indent="1588" algn="l" defTabSz="4556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丸ｺﾞｼｯｸM-PRO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26276"/>
    <a:srgbClr val="FF0066"/>
    <a:srgbClr val="0000FF"/>
    <a:srgbClr val="CC00FF"/>
    <a:srgbClr val="FFCCFF"/>
    <a:srgbClr val="DFB1ED"/>
    <a:srgbClr val="9A9ADE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0" autoAdjust="0"/>
    <p:restoredTop sz="92920" autoAdjust="0"/>
  </p:normalViewPr>
  <p:slideViewPr>
    <p:cSldViewPr snapToGrid="0">
      <p:cViewPr varScale="1">
        <p:scale>
          <a:sx n="145" d="100"/>
          <a:sy n="145" d="100"/>
        </p:scale>
        <p:origin x="1216" y="1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2808" y="-72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77">
              <a:defRPr sz="1200">
                <a:effectLst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77">
              <a:defRPr sz="1200">
                <a:effectLst/>
                <a:ea typeface="ＭＳ Ｐゴシック" charset="-128"/>
              </a:defRPr>
            </a:lvl1pPr>
          </a:lstStyle>
          <a:p>
            <a:pPr>
              <a:defRPr/>
            </a:pPr>
            <a:fld id="{8A3AA555-700A-41A1-B47A-14377E4B4127}" type="datetimeFigureOut">
              <a:rPr lang="ja-JP" altLang="en-US"/>
              <a:pPr>
                <a:defRPr/>
              </a:pPr>
              <a:t>2021/6/11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77">
              <a:defRPr sz="1200">
                <a:effectLst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177">
              <a:defRPr sz="1200">
                <a:effectLst/>
                <a:ea typeface="ＭＳ Ｐゴシック" charset="-128"/>
              </a:defRPr>
            </a:lvl1pPr>
          </a:lstStyle>
          <a:p>
            <a:pPr>
              <a:defRPr/>
            </a:pPr>
            <a:fld id="{77861CFD-EE10-48AD-943F-2502448745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678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77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77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4BE6E01C-3160-42C1-9487-E9D503EACB1B}" type="datetimeFigureOut">
              <a:rPr lang="ja-JP" altLang="en-US"/>
              <a:pPr>
                <a:defRPr/>
              </a:pPr>
              <a:t>2021/6/11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108325" y="504825"/>
            <a:ext cx="36496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5934" y="3199352"/>
            <a:ext cx="7894446" cy="3031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77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177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4BDC3D0-4FB1-428C-812F-FE20E2325E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6596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5282771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7842250" cy="60522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927100"/>
            <a:ext cx="89154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-9162" y="605227"/>
            <a:ext cx="6589205" cy="36000"/>
            <a:chOff x="-8458" y="605227"/>
            <a:chExt cx="6082343" cy="36000"/>
          </a:xfrm>
          <a:solidFill>
            <a:schemeClr val="bg1">
              <a:lumMod val="85000"/>
            </a:schemeClr>
          </a:solidFill>
        </p:grpSpPr>
        <p:sp>
          <p:nvSpPr>
            <p:cNvPr id="5" name="円/楕円 4"/>
            <p:cNvSpPr/>
            <p:nvPr/>
          </p:nvSpPr>
          <p:spPr>
            <a:xfrm>
              <a:off x="6037885" y="605227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ea typeface="+mn-ea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-8458" y="605227"/>
              <a:ext cx="6012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ea typeface="+mn-ea"/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5981986" y="605227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28243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7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C319458-C800-1346-A02A-6DA8E01B08CF}"/>
              </a:ext>
            </a:extLst>
          </p:cNvPr>
          <p:cNvSpPr/>
          <p:nvPr/>
        </p:nvSpPr>
        <p:spPr>
          <a:xfrm>
            <a:off x="157974" y="885229"/>
            <a:ext cx="4479183" cy="5207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26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B1A00E5-FA40-1947-A66E-A696829F654C}"/>
              </a:ext>
            </a:extLst>
          </p:cNvPr>
          <p:cNvSpPr/>
          <p:nvPr/>
        </p:nvSpPr>
        <p:spPr>
          <a:xfrm>
            <a:off x="4771159" y="885229"/>
            <a:ext cx="4946999" cy="52072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26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B3B7B9-E278-8147-84CB-1C0F315AB9FC}"/>
              </a:ext>
            </a:extLst>
          </p:cNvPr>
          <p:cNvSpPr txBox="1"/>
          <p:nvPr userDrawn="1"/>
        </p:nvSpPr>
        <p:spPr>
          <a:xfrm>
            <a:off x="168879" y="45071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アイデア名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90D01E-F0D5-2445-BC23-FDD72AAE992A}"/>
              </a:ext>
            </a:extLst>
          </p:cNvPr>
          <p:cNvSpPr txBox="1"/>
          <p:nvPr userDrawn="1"/>
        </p:nvSpPr>
        <p:spPr>
          <a:xfrm>
            <a:off x="6940731" y="86380"/>
            <a:ext cx="2786998" cy="26161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「インプット」プログラムエントリーシート（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1/2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ja-JP" altLang="en-US" sz="11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D2AF407-37BB-1A47-9C6E-5C72ABFE067A}"/>
              </a:ext>
            </a:extLst>
          </p:cNvPr>
          <p:cNvSpPr/>
          <p:nvPr userDrawn="1"/>
        </p:nvSpPr>
        <p:spPr>
          <a:xfrm>
            <a:off x="1110130" y="439873"/>
            <a:ext cx="4728366" cy="360617"/>
          </a:xfrm>
          <a:prstGeom prst="rect">
            <a:avLst/>
          </a:prstGeom>
          <a:noFill/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7B3DD4-EEAF-B243-AFB8-B3E73DFD68D9}"/>
              </a:ext>
            </a:extLst>
          </p:cNvPr>
          <p:cNvSpPr txBox="1"/>
          <p:nvPr userDrawn="1"/>
        </p:nvSpPr>
        <p:spPr>
          <a:xfrm>
            <a:off x="65068" y="51212"/>
            <a:ext cx="6509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【RIMIX】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 総長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PITCH CHALLENGE 2021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「インプット」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アイデア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シート</a:t>
            </a:r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C826A33-2AFB-CC4E-85E9-86164535AB62}"/>
              </a:ext>
            </a:extLst>
          </p:cNvPr>
          <p:cNvSpPr/>
          <p:nvPr/>
        </p:nvSpPr>
        <p:spPr>
          <a:xfrm>
            <a:off x="156715" y="881667"/>
            <a:ext cx="4479183" cy="277435"/>
          </a:xfrm>
          <a:prstGeom prst="rect">
            <a:avLst/>
          </a:prstGeom>
          <a:solidFill>
            <a:srgbClr val="026276"/>
          </a:solidFill>
          <a:ln>
            <a:solidFill>
              <a:srgbClr val="026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解決したい課題・ニーズ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641FFA-96E0-C44C-A763-9B4E81452F35}"/>
              </a:ext>
            </a:extLst>
          </p:cNvPr>
          <p:cNvSpPr txBox="1"/>
          <p:nvPr/>
        </p:nvSpPr>
        <p:spPr>
          <a:xfrm>
            <a:off x="220537" y="1188075"/>
            <a:ext cx="1539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誰の</a:t>
            </a:r>
            <a:r>
              <a:rPr lang="en-US" altLang="ja-JP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ターゲットユーザー</a:t>
            </a:r>
            <a:r>
              <a:rPr lang="en-US" altLang="ja-JP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5E8E14-62A6-7549-BF79-0D06443F2D46}"/>
              </a:ext>
            </a:extLst>
          </p:cNvPr>
          <p:cNvSpPr txBox="1"/>
          <p:nvPr/>
        </p:nvSpPr>
        <p:spPr>
          <a:xfrm>
            <a:off x="220537" y="2023447"/>
            <a:ext cx="1641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いつの・どこの</a:t>
            </a:r>
            <a:r>
              <a:rPr lang="en-US" altLang="ja-JP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使用シーン</a:t>
            </a:r>
            <a:r>
              <a:rPr lang="en-US" altLang="ja-JP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5B0147B-B139-A24D-A861-10FC66EB74FB}"/>
              </a:ext>
            </a:extLst>
          </p:cNvPr>
          <p:cNvSpPr txBox="1"/>
          <p:nvPr/>
        </p:nvSpPr>
        <p:spPr>
          <a:xfrm>
            <a:off x="236566" y="3566552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どのような課題・ニーズ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4C7902C-5957-1E41-8F24-B475F98D5C94}"/>
              </a:ext>
            </a:extLst>
          </p:cNvPr>
          <p:cNvSpPr/>
          <p:nvPr/>
        </p:nvSpPr>
        <p:spPr>
          <a:xfrm>
            <a:off x="284818" y="1441905"/>
            <a:ext cx="4246470" cy="536931"/>
          </a:xfrm>
          <a:prstGeom prst="rect">
            <a:avLst/>
          </a:prstGeom>
          <a:solidFill>
            <a:schemeClr val="bg1"/>
          </a:solidFill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1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C4BFE77-5F99-7D45-8BFB-8928B49F932E}"/>
              </a:ext>
            </a:extLst>
          </p:cNvPr>
          <p:cNvSpPr/>
          <p:nvPr/>
        </p:nvSpPr>
        <p:spPr>
          <a:xfrm>
            <a:off x="284818" y="2341035"/>
            <a:ext cx="4246470" cy="1186074"/>
          </a:xfrm>
          <a:prstGeom prst="rect">
            <a:avLst/>
          </a:prstGeom>
          <a:solidFill>
            <a:schemeClr val="bg1"/>
          </a:solidFill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1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D792371-8F22-D345-A6D3-898570C6E0B9}"/>
              </a:ext>
            </a:extLst>
          </p:cNvPr>
          <p:cNvSpPr/>
          <p:nvPr/>
        </p:nvSpPr>
        <p:spPr>
          <a:xfrm>
            <a:off x="290156" y="3867605"/>
            <a:ext cx="4241132" cy="2122726"/>
          </a:xfrm>
          <a:prstGeom prst="rect">
            <a:avLst/>
          </a:prstGeom>
          <a:solidFill>
            <a:schemeClr val="bg1"/>
          </a:solidFill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ja-JP" sz="11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57DCBC-8035-0140-B5FC-B074CEDD2DB4}"/>
              </a:ext>
            </a:extLst>
          </p:cNvPr>
          <p:cNvSpPr txBox="1"/>
          <p:nvPr/>
        </p:nvSpPr>
        <p:spPr>
          <a:xfrm>
            <a:off x="4880340" y="1178657"/>
            <a:ext cx="1907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どのように解決するか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E758CE2-F816-4044-BB2A-2DE122B68634}"/>
              </a:ext>
            </a:extLst>
          </p:cNvPr>
          <p:cNvSpPr txBox="1"/>
          <p:nvPr/>
        </p:nvSpPr>
        <p:spPr>
          <a:xfrm>
            <a:off x="4899115" y="4906943"/>
            <a:ext cx="2534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類似の商品・サービスと差異点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A264E6D-1693-C042-BDF7-5E561BE1283D}"/>
              </a:ext>
            </a:extLst>
          </p:cNvPr>
          <p:cNvSpPr/>
          <p:nvPr/>
        </p:nvSpPr>
        <p:spPr>
          <a:xfrm>
            <a:off x="4769901" y="881667"/>
            <a:ext cx="4946999" cy="277435"/>
          </a:xfrm>
          <a:prstGeom prst="rect">
            <a:avLst/>
          </a:prstGeom>
          <a:solidFill>
            <a:srgbClr val="026276"/>
          </a:solidFill>
          <a:ln>
            <a:solidFill>
              <a:srgbClr val="026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解決方法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6C37D0D-D402-0B4C-86D4-90C349AEBBA1}"/>
              </a:ext>
            </a:extLst>
          </p:cNvPr>
          <p:cNvSpPr/>
          <p:nvPr/>
        </p:nvSpPr>
        <p:spPr>
          <a:xfrm>
            <a:off x="4899115" y="5168552"/>
            <a:ext cx="4699646" cy="821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1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72F9365-254E-3842-8518-8761485BCF54}"/>
              </a:ext>
            </a:extLst>
          </p:cNvPr>
          <p:cNvSpPr/>
          <p:nvPr/>
        </p:nvSpPr>
        <p:spPr>
          <a:xfrm>
            <a:off x="4899115" y="1441904"/>
            <a:ext cx="4716729" cy="3405417"/>
          </a:xfrm>
          <a:prstGeom prst="rect">
            <a:avLst/>
          </a:prstGeom>
          <a:solidFill>
            <a:schemeClr val="bg1"/>
          </a:solidFill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1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3A27B96-7DF0-C143-AB44-D5C54A206F1E}"/>
              </a:ext>
            </a:extLst>
          </p:cNvPr>
          <p:cNvSpPr/>
          <p:nvPr/>
        </p:nvSpPr>
        <p:spPr>
          <a:xfrm>
            <a:off x="4769901" y="6152078"/>
            <a:ext cx="4948257" cy="277435"/>
          </a:xfrm>
          <a:prstGeom prst="rect">
            <a:avLst/>
          </a:prstGeom>
          <a:solidFill>
            <a:srgbClr val="026276"/>
          </a:solidFill>
          <a:ln>
            <a:solidFill>
              <a:srgbClr val="026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チーム外の個人・組織の知財の使用　および　他プログラムとの併願状況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EE09893-3798-434B-B70C-00EC69729DB4}"/>
              </a:ext>
            </a:extLst>
          </p:cNvPr>
          <p:cNvSpPr/>
          <p:nvPr/>
        </p:nvSpPr>
        <p:spPr>
          <a:xfrm>
            <a:off x="4769901" y="6155641"/>
            <a:ext cx="4948257" cy="615980"/>
          </a:xfrm>
          <a:prstGeom prst="rect">
            <a:avLst/>
          </a:prstGeom>
          <a:noFill/>
          <a:ln>
            <a:solidFill>
              <a:srgbClr val="026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516BAD9-1CCD-E441-9A97-26D98B9A367F}"/>
              </a:ext>
            </a:extLst>
          </p:cNvPr>
          <p:cNvSpPr/>
          <p:nvPr userDrawn="1"/>
        </p:nvSpPr>
        <p:spPr>
          <a:xfrm>
            <a:off x="6940731" y="454044"/>
            <a:ext cx="2777427" cy="360617"/>
          </a:xfrm>
          <a:prstGeom prst="rect">
            <a:avLst/>
          </a:prstGeom>
          <a:noFill/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EED634C-9C34-1A43-85AF-426A6C7A025F}"/>
              </a:ext>
            </a:extLst>
          </p:cNvPr>
          <p:cNvSpPr txBox="1"/>
          <p:nvPr userDrawn="1"/>
        </p:nvSpPr>
        <p:spPr>
          <a:xfrm>
            <a:off x="5991107" y="464881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</a:rPr>
              <a:t>チーム名</a:t>
            </a:r>
            <a:endParaRPr lang="ja-JP" altLang="en-US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1E021BA-117A-A648-8288-14613B74D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6" y="6386960"/>
            <a:ext cx="954042" cy="2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0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E7F4A5-AD5B-3E45-A860-61386B7740F0}"/>
              </a:ext>
            </a:extLst>
          </p:cNvPr>
          <p:cNvSpPr/>
          <p:nvPr userDrawn="1"/>
        </p:nvSpPr>
        <p:spPr>
          <a:xfrm>
            <a:off x="157974" y="885229"/>
            <a:ext cx="9561848" cy="5179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26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A01F63-26FE-D34C-8B10-86C1C3FB44F2}"/>
              </a:ext>
            </a:extLst>
          </p:cNvPr>
          <p:cNvSpPr txBox="1"/>
          <p:nvPr userDrawn="1"/>
        </p:nvSpPr>
        <p:spPr>
          <a:xfrm>
            <a:off x="285866" y="1258876"/>
            <a:ext cx="39950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0" dirty="0">
                <a:latin typeface="Meiryo UI" panose="020B0604030504040204" pitchFamily="34" charset="-128"/>
                <a:ea typeface="Meiryo UI" panose="020B0604030504040204" pitchFamily="34" charset="-128"/>
              </a:rPr>
              <a:t>リーダー（氏名・所属・学年、意気込み、やってきたこと、スキル等）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BFC7C49-3B11-1B4B-B712-54C6A799FD2D}"/>
              </a:ext>
            </a:extLst>
          </p:cNvPr>
          <p:cNvSpPr/>
          <p:nvPr userDrawn="1"/>
        </p:nvSpPr>
        <p:spPr>
          <a:xfrm>
            <a:off x="285866" y="1542924"/>
            <a:ext cx="9273354" cy="1244716"/>
          </a:xfrm>
          <a:prstGeom prst="rect">
            <a:avLst/>
          </a:prstGeom>
          <a:solidFill>
            <a:schemeClr val="bg1"/>
          </a:solidFill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1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54C64FA-1163-E04B-B474-5F695D3E5807}"/>
              </a:ext>
            </a:extLst>
          </p:cNvPr>
          <p:cNvSpPr txBox="1"/>
          <p:nvPr userDrawn="1"/>
        </p:nvSpPr>
        <p:spPr>
          <a:xfrm>
            <a:off x="293817" y="2818970"/>
            <a:ext cx="29915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0" dirty="0">
                <a:latin typeface="Meiryo UI" panose="020B0604030504040204" pitchFamily="34" charset="-128"/>
                <a:ea typeface="Meiryo UI" panose="020B0604030504040204" pitchFamily="34" charset="-128"/>
              </a:rPr>
              <a:t>チーム（氏名・所属・学年リスト、強みと弱み等）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D748E39-887A-5C42-97F6-951107E4A235}"/>
              </a:ext>
            </a:extLst>
          </p:cNvPr>
          <p:cNvSpPr/>
          <p:nvPr userDrawn="1"/>
        </p:nvSpPr>
        <p:spPr>
          <a:xfrm>
            <a:off x="292122" y="3122314"/>
            <a:ext cx="9273355" cy="278863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1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D2A2065-E5D9-B84D-968D-7B69630947F8}"/>
              </a:ext>
            </a:extLst>
          </p:cNvPr>
          <p:cNvSpPr txBox="1"/>
          <p:nvPr userDrawn="1"/>
        </p:nvSpPr>
        <p:spPr>
          <a:xfrm>
            <a:off x="168879" y="45071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アイデア名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6CD7B81-627B-BD4A-A85D-9583DE61E739}"/>
              </a:ext>
            </a:extLst>
          </p:cNvPr>
          <p:cNvSpPr txBox="1"/>
          <p:nvPr userDrawn="1"/>
        </p:nvSpPr>
        <p:spPr>
          <a:xfrm>
            <a:off x="6940731" y="86380"/>
            <a:ext cx="2786998" cy="26161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「インプット」プログラムエントリーシート（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2/2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ja-JP" altLang="en-US" sz="11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82500F0-7BC3-7149-B229-849FB00CD816}"/>
              </a:ext>
            </a:extLst>
          </p:cNvPr>
          <p:cNvSpPr/>
          <p:nvPr userDrawn="1"/>
        </p:nvSpPr>
        <p:spPr>
          <a:xfrm>
            <a:off x="1110130" y="439873"/>
            <a:ext cx="4728366" cy="360617"/>
          </a:xfrm>
          <a:prstGeom prst="rect">
            <a:avLst/>
          </a:prstGeom>
          <a:noFill/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2C68F1-43B5-7E4B-8250-15787C373829}"/>
              </a:ext>
            </a:extLst>
          </p:cNvPr>
          <p:cNvSpPr txBox="1"/>
          <p:nvPr userDrawn="1"/>
        </p:nvSpPr>
        <p:spPr>
          <a:xfrm>
            <a:off x="65068" y="51212"/>
            <a:ext cx="6509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【RIMIX】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 総長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PITCH CHALLENGE 2021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「インプット」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アイデア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シート</a:t>
            </a:r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942465E-57C0-CC46-9AAE-559575BAF3C9}"/>
              </a:ext>
            </a:extLst>
          </p:cNvPr>
          <p:cNvSpPr/>
          <p:nvPr userDrawn="1"/>
        </p:nvSpPr>
        <p:spPr>
          <a:xfrm>
            <a:off x="156715" y="881667"/>
            <a:ext cx="9571014" cy="277435"/>
          </a:xfrm>
          <a:prstGeom prst="rect">
            <a:avLst/>
          </a:prstGeom>
          <a:solidFill>
            <a:srgbClr val="026276"/>
          </a:solidFill>
          <a:ln>
            <a:solidFill>
              <a:srgbClr val="026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解決したい課題・ニーズ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37D80CE-D8B0-EF46-93DF-8AB4CF88CBF3}"/>
              </a:ext>
            </a:extLst>
          </p:cNvPr>
          <p:cNvSpPr/>
          <p:nvPr userDrawn="1"/>
        </p:nvSpPr>
        <p:spPr>
          <a:xfrm>
            <a:off x="6940731" y="454044"/>
            <a:ext cx="2777427" cy="360617"/>
          </a:xfrm>
          <a:prstGeom prst="rect">
            <a:avLst/>
          </a:prstGeom>
          <a:noFill/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C8D9FCC-BCEC-8C40-8A75-12FF7FF5A269}"/>
              </a:ext>
            </a:extLst>
          </p:cNvPr>
          <p:cNvSpPr txBox="1"/>
          <p:nvPr userDrawn="1"/>
        </p:nvSpPr>
        <p:spPr>
          <a:xfrm>
            <a:off x="5991107" y="464881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</a:rPr>
              <a:t>チーム名</a:t>
            </a:r>
            <a:endParaRPr lang="ja-JP" altLang="en-US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C89AC515-107A-B74D-BCF5-6C4FBD5822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6" y="6386960"/>
            <a:ext cx="954042" cy="2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9" r:id="rId4"/>
    <p:sldLayoutId id="2147484348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丸ｺﾞｼｯｸM-PRO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丸ｺﾞｼｯｸM-PRO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丸ｺﾞｼｯｸM-PRO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丸ｺﾞｼｯｸM-PRO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78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14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B20A34-E41B-784F-9FDA-DFBC82B83E9C}"/>
              </a:ext>
            </a:extLst>
          </p:cNvPr>
          <p:cNvSpPr txBox="1"/>
          <p:nvPr/>
        </p:nvSpPr>
        <p:spPr>
          <a:xfrm>
            <a:off x="287736" y="2355322"/>
            <a:ext cx="287290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・休日のお昼時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・仕事の疲れが残っている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・最近遊んであげられていない</a:t>
            </a:r>
            <a:endParaRPr kumimoji="1"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子供たちが甘えてくるが、</a:t>
            </a:r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時間と気力はない</a:t>
            </a:r>
            <a:endParaRPr kumimoji="1" lang="ja-JP" altLang="en-US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</p:txBody>
      </p:sp>
      <p:pic>
        <p:nvPicPr>
          <p:cNvPr id="3" name="Picture 4" descr="é¢é£ç»å">
            <a:extLst>
              <a:ext uri="{FF2B5EF4-FFF2-40B4-BE49-F238E27FC236}">
                <a16:creationId xmlns:a16="http://schemas.microsoft.com/office/drawing/2014/main" id="{2EC5EF6D-E42D-1F4F-AC90-916F49A5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26" y="2406132"/>
            <a:ext cx="772897" cy="94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7C6C572-3721-CE4E-B25D-931734382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93" y="1480445"/>
            <a:ext cx="459751" cy="46166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7C4D9C-E8FE-4246-9603-B6E73EAFB769}"/>
              </a:ext>
            </a:extLst>
          </p:cNvPr>
          <p:cNvSpPr txBox="1"/>
          <p:nvPr/>
        </p:nvSpPr>
        <p:spPr>
          <a:xfrm>
            <a:off x="885850" y="1459122"/>
            <a:ext cx="193033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小学校低学年の子供を持つ</a:t>
            </a:r>
            <a:endParaRPr kumimoji="1"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ワーキングマザー</a:t>
            </a:r>
            <a:endParaRPr kumimoji="1" lang="ja-JP" altLang="en-US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AC33A6-B288-1E4B-8910-BE2D911F3356}"/>
              </a:ext>
            </a:extLst>
          </p:cNvPr>
          <p:cNvSpPr txBox="1"/>
          <p:nvPr/>
        </p:nvSpPr>
        <p:spPr>
          <a:xfrm>
            <a:off x="287736" y="3970179"/>
            <a:ext cx="2696572" cy="175432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・休日の食卓のひと時を笑顔で過ごしたい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・仕事は大変だし時間も体力もとられるが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　育児に手を抜いているとは思いたくないし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　思われたくない、愛情をかけて育てたい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・専業主婦のママ友は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　きっちり家事している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　遠足にキャラ弁を作ってくる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　子供に作ってあげたいが、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　時間もないし腕前もない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</p:txBody>
      </p:sp>
      <p:pic>
        <p:nvPicPr>
          <p:cNvPr id="7" name="Picture 2" descr="é¢é£ç»å">
            <a:extLst>
              <a:ext uri="{FF2B5EF4-FFF2-40B4-BE49-F238E27FC236}">
                <a16:creationId xmlns:a16="http://schemas.microsoft.com/office/drawing/2014/main" id="{498A707C-B5D1-4747-A7B4-1FBB6091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17" y="4233767"/>
            <a:ext cx="1761142" cy="94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吹き出し: 四角形 38">
            <a:extLst>
              <a:ext uri="{FF2B5EF4-FFF2-40B4-BE49-F238E27FC236}">
                <a16:creationId xmlns:a16="http://schemas.microsoft.com/office/drawing/2014/main" id="{715BEA54-4AAF-D74B-856D-4ECB72F6B9CD}"/>
              </a:ext>
            </a:extLst>
          </p:cNvPr>
          <p:cNvSpPr/>
          <p:nvPr/>
        </p:nvSpPr>
        <p:spPr>
          <a:xfrm>
            <a:off x="2784604" y="1658869"/>
            <a:ext cx="1901995" cy="584775"/>
          </a:xfrm>
          <a:prstGeom prst="wedgeRectCallout">
            <a:avLst>
              <a:gd name="adj1" fmla="val -61240"/>
              <a:gd name="adj2" fmla="val -32246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なるべく具体的に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「こんな人探してます」</a:t>
            </a:r>
            <a:endParaRPr lang="en-US" altLang="ja-JP" sz="105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と人にお願いできる粒度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吹き出し: 四角形 39">
            <a:extLst>
              <a:ext uri="{FF2B5EF4-FFF2-40B4-BE49-F238E27FC236}">
                <a16:creationId xmlns:a16="http://schemas.microsoft.com/office/drawing/2014/main" id="{5C4E7AA6-5DFF-D247-9FBB-4A6B0288689E}"/>
              </a:ext>
            </a:extLst>
          </p:cNvPr>
          <p:cNvSpPr/>
          <p:nvPr/>
        </p:nvSpPr>
        <p:spPr>
          <a:xfrm>
            <a:off x="1851018" y="5726550"/>
            <a:ext cx="1596162" cy="666904"/>
          </a:xfrm>
          <a:prstGeom prst="wedgeRectCallout">
            <a:avLst>
              <a:gd name="adj1" fmla="val -38640"/>
              <a:gd name="adj2" fmla="val -67916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出来たら嬉しいこと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出来ない</a:t>
            </a:r>
            <a:r>
              <a:rPr lang="ja-JP" altLang="en-US" sz="1050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から苦しいこと</a:t>
            </a:r>
            <a:endParaRPr lang="en-US" altLang="ja-JP" sz="105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それらの</a:t>
            </a:r>
            <a:r>
              <a:rPr kumimoji="1" lang="ja-JP" altLang="en-US" sz="1050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背景・</a:t>
            </a:r>
            <a:r>
              <a:rPr lang="ja-JP" altLang="en-US" sz="1050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事情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吹き出し: 四角形 40">
            <a:extLst>
              <a:ext uri="{FF2B5EF4-FFF2-40B4-BE49-F238E27FC236}">
                <a16:creationId xmlns:a16="http://schemas.microsoft.com/office/drawing/2014/main" id="{829F92CA-4740-254E-A27D-A9E488387835}"/>
              </a:ext>
            </a:extLst>
          </p:cNvPr>
          <p:cNvSpPr/>
          <p:nvPr/>
        </p:nvSpPr>
        <p:spPr>
          <a:xfrm>
            <a:off x="1484678" y="3189992"/>
            <a:ext cx="2456097" cy="259915"/>
          </a:xfrm>
          <a:prstGeom prst="wedgeRectCallout">
            <a:avLst>
              <a:gd name="adj1" fmla="val -56549"/>
              <a:gd name="adj2" fmla="val -42019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このアイデアが最も輝くシーン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吹き出し: 四角形 42">
            <a:extLst>
              <a:ext uri="{FF2B5EF4-FFF2-40B4-BE49-F238E27FC236}">
                <a16:creationId xmlns:a16="http://schemas.microsoft.com/office/drawing/2014/main" id="{5B6AAD43-B69E-B641-BD82-FED3E59A5B76}"/>
              </a:ext>
            </a:extLst>
          </p:cNvPr>
          <p:cNvSpPr/>
          <p:nvPr/>
        </p:nvSpPr>
        <p:spPr>
          <a:xfrm>
            <a:off x="2784603" y="5219035"/>
            <a:ext cx="1901996" cy="409290"/>
          </a:xfrm>
          <a:prstGeom prst="wedgeRectCallout">
            <a:avLst>
              <a:gd name="adj1" fmla="val 21197"/>
              <a:gd name="adj2" fmla="val -49804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「フリー素材　イラスト」で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画像検索すると見つけやすい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72C9AF9-8C8E-8743-ABAD-6E8F80CBF96D}"/>
              </a:ext>
            </a:extLst>
          </p:cNvPr>
          <p:cNvSpPr txBox="1"/>
          <p:nvPr/>
        </p:nvSpPr>
        <p:spPr>
          <a:xfrm>
            <a:off x="1138944" y="429399"/>
            <a:ext cx="194822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Fun Cake Sheet</a:t>
            </a:r>
          </a:p>
        </p:txBody>
      </p:sp>
      <p:pic>
        <p:nvPicPr>
          <p:cNvPr id="13" name="Picture 2" descr="C:\Users\0000131180\Downloads\FUNCAKE_画像加工_V2.jpg">
            <a:extLst>
              <a:ext uri="{FF2B5EF4-FFF2-40B4-BE49-F238E27FC236}">
                <a16:creationId xmlns:a16="http://schemas.microsoft.com/office/drawing/2014/main" id="{A8A00556-DF34-1147-A4A8-4DB8F605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57" y="1560589"/>
            <a:ext cx="2518658" cy="175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吹き出し: 四角形 43">
            <a:extLst>
              <a:ext uri="{FF2B5EF4-FFF2-40B4-BE49-F238E27FC236}">
                <a16:creationId xmlns:a16="http://schemas.microsoft.com/office/drawing/2014/main" id="{17C46D7D-3961-5A4D-BAE5-13C8DFD825AE}"/>
              </a:ext>
            </a:extLst>
          </p:cNvPr>
          <p:cNvSpPr/>
          <p:nvPr/>
        </p:nvSpPr>
        <p:spPr>
          <a:xfrm>
            <a:off x="7396732" y="2921118"/>
            <a:ext cx="2062218" cy="478117"/>
          </a:xfrm>
          <a:prstGeom prst="wedgeRectCallout">
            <a:avLst>
              <a:gd name="adj1" fmla="val -60386"/>
              <a:gd name="adj2" fmla="val -47391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いい絵がなければ</a:t>
            </a:r>
            <a:endParaRPr lang="en-US" altLang="ja-JP" sz="105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自分で</a:t>
            </a:r>
            <a:r>
              <a:rPr kumimoji="1" lang="ja-JP" altLang="en-US" sz="1050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描く</a:t>
            </a:r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or</a:t>
            </a:r>
            <a:r>
              <a:rPr kumimoji="1" lang="ja-JP" altLang="en-US" sz="1050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描いて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もらう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B804184-10DE-B043-872B-BC6128707192}"/>
              </a:ext>
            </a:extLst>
          </p:cNvPr>
          <p:cNvSpPr txBox="1"/>
          <p:nvPr/>
        </p:nvSpPr>
        <p:spPr>
          <a:xfrm>
            <a:off x="7591906" y="1680216"/>
            <a:ext cx="1911101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キャラが切り抜かれた</a:t>
            </a:r>
            <a:r>
              <a:rPr kumimoji="1" lang="ja-JP" altLang="en-US" sz="120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シートで</a:t>
            </a:r>
            <a:br>
              <a:rPr kumimoji="1" lang="en-US" altLang="ja-JP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</a:br>
            <a:r>
              <a:rPr kumimoji="1" lang="ja-JP" altLang="en-US" sz="120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簡単</a:t>
            </a:r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・</a:t>
            </a:r>
            <a:r>
              <a:rPr kumimoji="1" lang="ja-JP" altLang="en-US" sz="120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手軽に</a:t>
            </a:r>
            <a:endParaRPr kumimoji="1"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kumimoji="1" lang="ja-JP" altLang="en-US" sz="120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楽しい</a:t>
            </a:r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焼き色を付ける</a:t>
            </a:r>
            <a:endParaRPr kumimoji="1"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en-US" altLang="ja-JP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Fun</a:t>
            </a:r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 </a:t>
            </a:r>
            <a:r>
              <a:rPr lang="en-US" altLang="ja-JP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Cake</a:t>
            </a:r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 </a:t>
            </a:r>
            <a:r>
              <a:rPr lang="en-US" altLang="ja-JP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Sheet</a:t>
            </a:r>
            <a:r>
              <a:rPr lang="ja-JP" altLang="en-US" sz="120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が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世界中</a:t>
            </a:r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の</a:t>
            </a:r>
            <a:r>
              <a:rPr lang="en-US" altLang="ja-JP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Pan</a:t>
            </a:r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 </a:t>
            </a:r>
            <a:r>
              <a:rPr lang="en-US" altLang="ja-JP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Cake</a:t>
            </a:r>
            <a:r>
              <a:rPr lang="ja-JP" altLang="en-US" sz="120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を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en-US" altLang="ja-JP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Canvas</a:t>
            </a:r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に変える</a:t>
            </a:r>
            <a:endParaRPr kumimoji="1" lang="ja-JP" altLang="en-US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2A8E8DE-5184-2A4F-ADB6-5219FB1A1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738" y="5219035"/>
            <a:ext cx="920230" cy="689194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6741A6D-ECCA-9F4C-AE4D-3B09EB2EDA33}"/>
              </a:ext>
            </a:extLst>
          </p:cNvPr>
          <p:cNvSpPr txBox="1"/>
          <p:nvPr/>
        </p:nvSpPr>
        <p:spPr>
          <a:xfrm>
            <a:off x="6119643" y="5313376"/>
            <a:ext cx="1042273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11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お絵かき</a:t>
            </a:r>
            <a:endParaRPr lang="en-US" altLang="ja-JP" sz="11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パンケーキ</a:t>
            </a:r>
            <a:endParaRPr kumimoji="1" lang="en-US" altLang="ja-JP" sz="11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文化は既にあり</a:t>
            </a:r>
          </a:p>
        </p:txBody>
      </p:sp>
      <p:pic>
        <p:nvPicPr>
          <p:cNvPr id="20" name="Picture 6" descr="ãã¢ã³ãã³ãã³ ãã©ã¤ãã³ãã®ç»åæ¤ç´¢çµæ">
            <a:extLst>
              <a:ext uri="{FF2B5EF4-FFF2-40B4-BE49-F238E27FC236}">
                <a16:creationId xmlns:a16="http://schemas.microsoft.com/office/drawing/2014/main" id="{CB5B7E4C-91FE-104E-B093-B1ED84F59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6"/>
          <a:stretch/>
        </p:blipFill>
        <p:spPr bwMode="auto">
          <a:xfrm>
            <a:off x="7238860" y="5211076"/>
            <a:ext cx="920230" cy="72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BBE3038-4D6A-1E46-AD63-62442409D25F}"/>
              </a:ext>
            </a:extLst>
          </p:cNvPr>
          <p:cNvSpPr txBox="1"/>
          <p:nvPr/>
        </p:nvSpPr>
        <p:spPr>
          <a:xfrm>
            <a:off x="8159090" y="5208562"/>
            <a:ext cx="907621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11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専用型</a:t>
            </a:r>
            <a:endParaRPr lang="en-US" altLang="ja-JP" sz="11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フライパン</a:t>
            </a:r>
            <a:endParaRPr kumimoji="1" lang="en-US" altLang="ja-JP" sz="11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かさばる</a:t>
            </a:r>
            <a:endParaRPr kumimoji="1" lang="en-US" altLang="ja-JP" sz="11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単一デザイン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83FACC1-1D5A-5545-AE0B-CEA5A3F05E95}"/>
              </a:ext>
            </a:extLst>
          </p:cNvPr>
          <p:cNvGrpSpPr/>
          <p:nvPr/>
        </p:nvGrpSpPr>
        <p:grpSpPr>
          <a:xfrm>
            <a:off x="5162402" y="3496508"/>
            <a:ext cx="1786945" cy="301319"/>
            <a:chOff x="5023889" y="3856114"/>
            <a:chExt cx="2463397" cy="415384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96A0E96A-DC8C-EB4F-AC08-DB7EC0A8D9A6}"/>
                </a:ext>
              </a:extLst>
            </p:cNvPr>
            <p:cNvGrpSpPr/>
            <p:nvPr/>
          </p:nvGrpSpPr>
          <p:grpSpPr>
            <a:xfrm>
              <a:off x="5023889" y="3961935"/>
              <a:ext cx="950815" cy="306660"/>
              <a:chOff x="7618150" y="3742694"/>
              <a:chExt cx="1276966" cy="411851"/>
            </a:xfrm>
          </p:grpSpPr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5D6D4E55-A24F-8A44-95FF-5A0176172700}"/>
                  </a:ext>
                </a:extLst>
              </p:cNvPr>
              <p:cNvSpPr/>
              <p:nvPr/>
            </p:nvSpPr>
            <p:spPr>
              <a:xfrm>
                <a:off x="7618150" y="3810018"/>
                <a:ext cx="126617" cy="3428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C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E3BE0009-C6DF-DA4D-8221-A2EC60396E67}"/>
                  </a:ext>
                </a:extLst>
              </p:cNvPr>
              <p:cNvSpPr/>
              <p:nvPr/>
            </p:nvSpPr>
            <p:spPr>
              <a:xfrm>
                <a:off x="8768499" y="3811725"/>
                <a:ext cx="126617" cy="3428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C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97D03F0B-3692-D548-ADC3-0FA9C12B4806}"/>
                  </a:ext>
                </a:extLst>
              </p:cNvPr>
              <p:cNvSpPr/>
              <p:nvPr/>
            </p:nvSpPr>
            <p:spPr>
              <a:xfrm>
                <a:off x="7908422" y="3742694"/>
                <a:ext cx="751795" cy="20978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C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4811FFF6-93EB-704F-A1C3-9126F28C4DB6}"/>
                  </a:ext>
                </a:extLst>
              </p:cNvPr>
              <p:cNvSpPr/>
              <p:nvPr/>
            </p:nvSpPr>
            <p:spPr>
              <a:xfrm>
                <a:off x="7818581" y="3938307"/>
                <a:ext cx="891725" cy="1212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C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5A04A66B-6407-8449-9085-3A62F72BC7E4}"/>
                  </a:ext>
                </a:extLst>
              </p:cNvPr>
              <p:cNvSpPr/>
              <p:nvPr/>
            </p:nvSpPr>
            <p:spPr>
              <a:xfrm>
                <a:off x="7734998" y="4040434"/>
                <a:ext cx="1034352" cy="11240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C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0652285-45B8-A747-BAF8-229AAB13A083}"/>
                </a:ext>
              </a:extLst>
            </p:cNvPr>
            <p:cNvSpPr/>
            <p:nvPr/>
          </p:nvSpPr>
          <p:spPr>
            <a:xfrm>
              <a:off x="6536471" y="4014967"/>
              <a:ext cx="94278" cy="2552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8E7FA576-1A3F-2D48-8C45-3D32C5696AA5}"/>
                </a:ext>
              </a:extLst>
            </p:cNvPr>
            <p:cNvSpPr/>
            <p:nvPr/>
          </p:nvSpPr>
          <p:spPr>
            <a:xfrm>
              <a:off x="7393008" y="4016238"/>
              <a:ext cx="94278" cy="2552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AABEA374-97A5-9446-989D-46AF0E801365}"/>
                </a:ext>
              </a:extLst>
            </p:cNvPr>
            <p:cNvSpPr/>
            <p:nvPr/>
          </p:nvSpPr>
          <p:spPr>
            <a:xfrm rot="10800000">
              <a:off x="6723007" y="4044579"/>
              <a:ext cx="559778" cy="1562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9B5FA812-0814-8C4D-AAEB-0F2A8B5D48C2}"/>
                </a:ext>
              </a:extLst>
            </p:cNvPr>
            <p:cNvSpPr/>
            <p:nvPr/>
          </p:nvSpPr>
          <p:spPr>
            <a:xfrm rot="10800000">
              <a:off x="6971844" y="3964838"/>
              <a:ext cx="377833" cy="90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F91AE28D-05E3-7644-928D-AA76C461B608}"/>
                </a:ext>
              </a:extLst>
            </p:cNvPr>
            <p:cNvSpPr/>
            <p:nvPr/>
          </p:nvSpPr>
          <p:spPr>
            <a:xfrm>
              <a:off x="6623475" y="4186532"/>
              <a:ext cx="770167" cy="836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3" name="矢印: 右 47">
              <a:extLst>
                <a:ext uri="{FF2B5EF4-FFF2-40B4-BE49-F238E27FC236}">
                  <a16:creationId xmlns:a16="http://schemas.microsoft.com/office/drawing/2014/main" id="{7D319683-6A63-3946-B79D-71B4A454132A}"/>
                </a:ext>
              </a:extLst>
            </p:cNvPr>
            <p:cNvSpPr/>
            <p:nvPr/>
          </p:nvSpPr>
          <p:spPr>
            <a:xfrm>
              <a:off x="6119643" y="4107586"/>
              <a:ext cx="241924" cy="9029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7116C646-8A72-D148-B237-8E2D9E2AD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7875" r="1105" b="63176"/>
            <a:stretch/>
          </p:blipFill>
          <p:spPr>
            <a:xfrm>
              <a:off x="6949033" y="3856114"/>
              <a:ext cx="351477" cy="132453"/>
            </a:xfrm>
            <a:prstGeom prst="rect">
              <a:avLst/>
            </a:prstGeom>
          </p:spPr>
        </p:pic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A040C9D-0482-9D46-9D0B-3280799E29F6}"/>
              </a:ext>
            </a:extLst>
          </p:cNvPr>
          <p:cNvSpPr txBox="1"/>
          <p:nvPr/>
        </p:nvSpPr>
        <p:spPr>
          <a:xfrm>
            <a:off x="5142614" y="3856136"/>
            <a:ext cx="81464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敷いて焼く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E3AD0DA-0311-444F-845A-B7F058B5D38A}"/>
              </a:ext>
            </a:extLst>
          </p:cNvPr>
          <p:cNvSpPr txBox="1"/>
          <p:nvPr/>
        </p:nvSpPr>
        <p:spPr>
          <a:xfrm>
            <a:off x="6165767" y="3861913"/>
            <a:ext cx="97815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返して剥がす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709E023-2FA7-7149-8313-6D40AABB3E8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8530"/>
          <a:stretch/>
        </p:blipFill>
        <p:spPr>
          <a:xfrm>
            <a:off x="7842374" y="3556763"/>
            <a:ext cx="1599227" cy="826831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1806CF9-70A0-7F47-9B41-3A587D817998}"/>
              </a:ext>
            </a:extLst>
          </p:cNvPr>
          <p:cNvSpPr txBox="1"/>
          <p:nvPr/>
        </p:nvSpPr>
        <p:spPr>
          <a:xfrm>
            <a:off x="7316036" y="4440395"/>
            <a:ext cx="216758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実験中、要素材選定・条件出し</a:t>
            </a:r>
          </a:p>
        </p:txBody>
      </p:sp>
      <p:sp>
        <p:nvSpPr>
          <p:cNvPr id="39" name="吹き出し: 四角形 81">
            <a:extLst>
              <a:ext uri="{FF2B5EF4-FFF2-40B4-BE49-F238E27FC236}">
                <a16:creationId xmlns:a16="http://schemas.microsoft.com/office/drawing/2014/main" id="{4CF5791F-49EF-714A-BFED-8BAB2AE13AD7}"/>
              </a:ext>
            </a:extLst>
          </p:cNvPr>
          <p:cNvSpPr/>
          <p:nvPr/>
        </p:nvSpPr>
        <p:spPr>
          <a:xfrm>
            <a:off x="5460056" y="4257630"/>
            <a:ext cx="1580194" cy="365530"/>
          </a:xfrm>
          <a:prstGeom prst="wedgeRectCallout">
            <a:avLst>
              <a:gd name="adj1" fmla="val 96157"/>
              <a:gd name="adj2" fmla="val -47497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写真を撮るのも有効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吹き出し: 四角形 46">
            <a:extLst>
              <a:ext uri="{FF2B5EF4-FFF2-40B4-BE49-F238E27FC236}">
                <a16:creationId xmlns:a16="http://schemas.microsoft.com/office/drawing/2014/main" id="{F4DA9C09-DFBB-834E-ADBB-F0D5D92734FC}"/>
              </a:ext>
            </a:extLst>
          </p:cNvPr>
          <p:cNvSpPr/>
          <p:nvPr/>
        </p:nvSpPr>
        <p:spPr>
          <a:xfrm>
            <a:off x="7489689" y="6028115"/>
            <a:ext cx="1951912" cy="365339"/>
          </a:xfrm>
          <a:prstGeom prst="wedgeRectCallout">
            <a:avLst>
              <a:gd name="adj1" fmla="val -37593"/>
              <a:gd name="adj2" fmla="val -103324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キーワードで画像</a:t>
            </a:r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検索すると</a:t>
            </a:r>
            <a:endParaRPr lang="en-US" altLang="ja-JP" sz="105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手軽な先行</a:t>
            </a:r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調査に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203F7F9-D096-6F4B-93EA-B55B9E3FFE74}"/>
              </a:ext>
            </a:extLst>
          </p:cNvPr>
          <p:cNvSpPr txBox="1"/>
          <p:nvPr/>
        </p:nvSpPr>
        <p:spPr>
          <a:xfrm>
            <a:off x="6951915" y="429399"/>
            <a:ext cx="93602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Cakes!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AD7EAA5-3DD0-5B46-8469-1E4623E4E409}"/>
              </a:ext>
            </a:extLst>
          </p:cNvPr>
          <p:cNvSpPr txBox="1"/>
          <p:nvPr/>
        </p:nvSpPr>
        <p:spPr>
          <a:xfrm>
            <a:off x="4597785" y="435003"/>
            <a:ext cx="1089657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ctr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85603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7396559-316B-8548-9DB0-91149ED5E2E7}"/>
              </a:ext>
            </a:extLst>
          </p:cNvPr>
          <p:cNvSpPr txBox="1"/>
          <p:nvPr/>
        </p:nvSpPr>
        <p:spPr>
          <a:xfrm>
            <a:off x="375271" y="1601121"/>
            <a:ext cx="4134465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立命太郎、立命館大学　理工学部　電子情報工学科、３回生</a:t>
            </a:r>
            <a:endParaRPr kumimoji="1"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・自分のアイデアで喜んでくれる人を見るのが大好き</a:t>
            </a:r>
            <a:endParaRPr kumimoji="1"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・粘り強く取り組み、投げ出さずやれる自信があります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・世に出すところまでやってみたい！</a:t>
            </a:r>
            <a:endParaRPr kumimoji="1"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・ものづくり、特にプログラミングが得意です。</a:t>
            </a:r>
            <a:endParaRPr kumimoji="1" lang="ja-JP" altLang="en-US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</p:txBody>
      </p:sp>
      <p:pic>
        <p:nvPicPr>
          <p:cNvPr id="3" name="Picture 2" descr="ãè¨¼æåç å­¦ç ãµã³ãã« ã¤ã©ã¹ããããªã¼ãã®ç»åæ¤ç´¢çµæ">
            <a:extLst>
              <a:ext uri="{FF2B5EF4-FFF2-40B4-BE49-F238E27FC236}">
                <a16:creationId xmlns:a16="http://schemas.microsoft.com/office/drawing/2014/main" id="{FA0FD64B-5E1D-474D-A8CC-5945CE54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46" y="1519477"/>
            <a:ext cx="1259583" cy="125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é¢é£ç»å">
            <a:extLst>
              <a:ext uri="{FF2B5EF4-FFF2-40B4-BE49-F238E27FC236}">
                <a16:creationId xmlns:a16="http://schemas.microsoft.com/office/drawing/2014/main" id="{3A568025-72DC-6640-82B3-70C00AFD5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68" y="4037655"/>
            <a:ext cx="2480192" cy="1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59A2E6-928B-C542-8DCB-03FC0F42411C}"/>
              </a:ext>
            </a:extLst>
          </p:cNvPr>
          <p:cNvSpPr txBox="1"/>
          <p:nvPr/>
        </p:nvSpPr>
        <p:spPr>
          <a:xfrm>
            <a:off x="375271" y="3325649"/>
            <a:ext cx="34355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・楠野リミ、映像学部　映像学科、</a:t>
            </a:r>
            <a:r>
              <a:rPr kumimoji="1" lang="en-US" altLang="ja-JP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2</a:t>
            </a:r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回生</a:t>
            </a:r>
            <a:endParaRPr kumimoji="1"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・野心二郎、産業社会学部　産業社会学科、</a:t>
            </a:r>
            <a:r>
              <a:rPr lang="en-US" altLang="ja-JP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2</a:t>
            </a:r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回生</a:t>
            </a:r>
            <a:endParaRPr kumimoji="1"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　リーダー含め計</a:t>
            </a:r>
            <a:r>
              <a:rPr lang="en-US" altLang="ja-JP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3</a:t>
            </a:r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名</a:t>
            </a:r>
            <a:endParaRPr kumimoji="1" lang="ja-JP" altLang="en-US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43F63B-2CC5-D941-B2A1-63C091628979}"/>
              </a:ext>
            </a:extLst>
          </p:cNvPr>
          <p:cNvSpPr txBox="1"/>
          <p:nvPr/>
        </p:nvSpPr>
        <p:spPr>
          <a:xfrm>
            <a:off x="448750" y="4516585"/>
            <a:ext cx="236635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楠野と野心は中学からの同級生</a:t>
            </a:r>
            <a:endParaRPr kumimoji="1"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二人は同じサークルで意気投合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映像制作全般はそつなくこなせる</a:t>
            </a:r>
            <a:endParaRPr kumimoji="1" lang="en-US" altLang="ja-JP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スピード重視で臨機応変、がモットー</a:t>
            </a:r>
            <a:endParaRPr kumimoji="1" lang="ja-JP" altLang="en-US" sz="12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0E0EF6-7188-7E4B-A894-BD4117CCB696}"/>
              </a:ext>
            </a:extLst>
          </p:cNvPr>
          <p:cNvSpPr txBox="1"/>
          <p:nvPr/>
        </p:nvSpPr>
        <p:spPr>
          <a:xfrm>
            <a:off x="1138944" y="429399"/>
            <a:ext cx="194822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Fun Cake Sheet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608047-7190-2D47-A7FD-E957BA06E751}"/>
              </a:ext>
            </a:extLst>
          </p:cNvPr>
          <p:cNvSpPr txBox="1"/>
          <p:nvPr/>
        </p:nvSpPr>
        <p:spPr>
          <a:xfrm>
            <a:off x="6951915" y="429399"/>
            <a:ext cx="93602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Cakes!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0088DB-8AAE-D14F-9DE9-4F98EAC8F4E0}"/>
              </a:ext>
            </a:extLst>
          </p:cNvPr>
          <p:cNvSpPr txBox="1"/>
          <p:nvPr/>
        </p:nvSpPr>
        <p:spPr>
          <a:xfrm>
            <a:off x="4597785" y="435003"/>
            <a:ext cx="1089657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ctr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86812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u Gothic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 anchor="ctr">
        <a:spAutoFit/>
      </a:bodyPr>
      <a:lstStyle>
        <a:defPPr>
          <a:defRPr kumimoji="1" sz="2400" dirty="0" smtClean="0">
            <a:latin typeface="+mn-ea"/>
            <a:ea typeface="+mn-ea"/>
            <a:cs typeface="Meiryo UI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u Gothic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u Gothic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67862</TotalTime>
  <Words>355</Words>
  <Application>Microsoft Macintosh PowerPoint</Application>
  <PresentationFormat>A4 210 x 297 mm</PresentationFormat>
  <Paragraphs>62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nakayama yoshiyuki</dc:creator>
  <cp:lastModifiedBy>吉武 莞(is0383ke)</cp:lastModifiedBy>
  <cp:revision>1870</cp:revision>
  <cp:lastPrinted>2015-03-27T04:55:35Z</cp:lastPrinted>
  <dcterms:created xsi:type="dcterms:W3CDTF">2010-04-15T07:46:16Z</dcterms:created>
  <dcterms:modified xsi:type="dcterms:W3CDTF">2021-06-11T07:51:07Z</dcterms:modified>
</cp:coreProperties>
</file>